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6" r:id="rId3"/>
    <p:sldId id="299" r:id="rId4"/>
    <p:sldId id="297" r:id="rId5"/>
    <p:sldId id="300" r:id="rId6"/>
    <p:sldId id="310" r:id="rId7"/>
    <p:sldId id="309" r:id="rId8"/>
    <p:sldId id="287" r:id="rId9"/>
    <p:sldId id="295" r:id="rId10"/>
    <p:sldId id="301" r:id="rId11"/>
    <p:sldId id="311" r:id="rId12"/>
    <p:sldId id="306" r:id="rId13"/>
    <p:sldId id="302" r:id="rId14"/>
    <p:sldId id="303" r:id="rId15"/>
    <p:sldId id="307" r:id="rId16"/>
    <p:sldId id="312" r:id="rId17"/>
    <p:sldId id="308" r:id="rId18"/>
  </p:sldIdLst>
  <p:sldSz cx="9144000" cy="6858000" type="screen4x3"/>
  <p:notesSz cx="7019925" cy="9305925"/>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30" autoAdjust="0"/>
  </p:normalViewPr>
  <p:slideViewPr>
    <p:cSldViewPr>
      <p:cViewPr varScale="1">
        <p:scale>
          <a:sx n="62" d="100"/>
          <a:sy n="62" d="100"/>
        </p:scale>
        <p:origin x="-75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1075" name="Rectangle 3"/>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1076" name="Rectangle 4"/>
          <p:cNvSpPr>
            <a:spLocks noGrp="1" noChangeArrowheads="1"/>
          </p:cNvSpPr>
          <p:nvPr>
            <p:ph type="ftr" sz="quarter" idx="2"/>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1077" name="Rectangle 5"/>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7DD578A-8EAE-4793-A1E8-699FD9647F92}" type="slidenum">
              <a:rPr lang="en-US"/>
              <a:pPr>
                <a:defRPr/>
              </a:pPr>
              <a:t>‹#›</a:t>
            </a:fld>
            <a:endParaRPr lang="en-US"/>
          </a:p>
        </p:txBody>
      </p:sp>
    </p:spTree>
    <p:extLst>
      <p:ext uri="{BB962C8B-B14F-4D97-AF65-F5344CB8AC3E}">
        <p14:creationId xmlns:p14="http://schemas.microsoft.com/office/powerpoint/2010/main" val="27329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defTabSz="933450">
              <a:defRPr sz="1200"/>
            </a:lvl1pPr>
          </a:lstStyle>
          <a:p>
            <a:pPr>
              <a:defRPr/>
            </a:pPr>
            <a:endParaRPr lang="en-AU"/>
          </a:p>
        </p:txBody>
      </p:sp>
      <p:sp>
        <p:nvSpPr>
          <p:cNvPr id="14339" name="Rectangle 3"/>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defTabSz="933450">
              <a:defRPr sz="1200"/>
            </a:lvl1pPr>
          </a:lstStyle>
          <a:p>
            <a:pPr>
              <a:defRPr/>
            </a:pPr>
            <a:endParaRPr lang="en-AU"/>
          </a:p>
        </p:txBody>
      </p:sp>
      <p:sp>
        <p:nvSpPr>
          <p:cNvPr id="19460" name="Rectangle 4"/>
          <p:cNvSpPr>
            <a:spLocks noRo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675" y="4419600"/>
            <a:ext cx="5616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4342" name="Rectangle 6"/>
          <p:cNvSpPr>
            <a:spLocks noGrp="1" noChangeArrowheads="1"/>
          </p:cNvSpPr>
          <p:nvPr>
            <p:ph type="ftr" sz="quarter" idx="4"/>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defTabSz="933450">
              <a:defRPr sz="1200"/>
            </a:lvl1pPr>
          </a:lstStyle>
          <a:p>
            <a:pPr>
              <a:defRPr/>
            </a:pPr>
            <a:endParaRPr lang="en-AU"/>
          </a:p>
        </p:txBody>
      </p:sp>
      <p:sp>
        <p:nvSpPr>
          <p:cNvPr id="14343" name="Rectangle 7"/>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defTabSz="933450">
              <a:defRPr sz="1200"/>
            </a:lvl1pPr>
          </a:lstStyle>
          <a:p>
            <a:pPr>
              <a:defRPr/>
            </a:pPr>
            <a:fld id="{EFB676B0-4050-44C1-A75E-21BC84017E40}" type="slidenum">
              <a:rPr lang="en-AU"/>
              <a:pPr>
                <a:defRPr/>
              </a:pPr>
              <a:t>‹#›</a:t>
            </a:fld>
            <a:endParaRPr lang="en-AU"/>
          </a:p>
        </p:txBody>
      </p:sp>
    </p:spTree>
    <p:extLst>
      <p:ext uri="{BB962C8B-B14F-4D97-AF65-F5344CB8AC3E}">
        <p14:creationId xmlns:p14="http://schemas.microsoft.com/office/powerpoint/2010/main" val="3929171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0EA7AC-C40B-4F49-894E-A93D8485F975}" type="slidenum">
              <a:rPr lang="en-AU" altLang="en-US" smtClean="0"/>
              <a:pPr eaLnBrk="1" hangingPunct="1">
                <a:spcBef>
                  <a:spcPct val="0"/>
                </a:spcBef>
              </a:pPr>
              <a:t>2</a:t>
            </a:fld>
            <a:endParaRPr lang="en-AU" alt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AU" altLang="en-US" smtClean="0"/>
              <a:t>Greetings from the Students Integrity team.  We all wish you have an enjoyable time in Australia and you reach your goals and dreams.  We are here to help you.</a:t>
            </a:r>
          </a:p>
          <a:p>
            <a:pPr eaLnBrk="1" hangingPunct="1"/>
            <a:endParaRPr lang="en-AU" altLang="en-US" smtClean="0"/>
          </a:p>
          <a:p>
            <a:pPr eaLnBrk="1" hangingPunct="1"/>
            <a:r>
              <a:rPr lang="en-AU" altLang="en-US" smtClean="0"/>
              <a:t>We know you are absorbing quite a lot of information and may risk not remembering half of it so our Student Integrity would like to give you...(click next slide)</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0F54EE-DEA2-496D-9FEF-74B40C0333B0}" type="slidenum">
              <a:rPr lang="en-AU" altLang="en-US" smtClean="0"/>
              <a:pPr eaLnBrk="1" hangingPunct="1">
                <a:spcBef>
                  <a:spcPct val="0"/>
                </a:spcBef>
              </a:pPr>
              <a:t>13</a:t>
            </a:fld>
            <a:endParaRPr lang="en-AU"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703263" y="4419600"/>
            <a:ext cx="5613400" cy="4187825"/>
          </a:xfrm>
          <a:noFill/>
        </p:spPr>
        <p:txBody>
          <a:bodyPr/>
          <a:lstStyle/>
          <a:p>
            <a:pPr eaLnBrk="1" hangingPunct="1"/>
            <a:r>
              <a:rPr lang="en-US" altLang="en-US" sz="1600" smtClean="0"/>
              <a:t>Check with audience – who applied online, who applied on paper ? </a:t>
            </a:r>
          </a:p>
          <a:p>
            <a:pPr eaLnBrk="1" hangingPunct="1"/>
            <a:r>
              <a:rPr lang="en-US" altLang="en-US" sz="1600" smtClean="0"/>
              <a:t>Who used Agents?</a:t>
            </a:r>
          </a:p>
          <a:p>
            <a:pPr eaLnBrk="1" hangingPunct="1"/>
            <a:r>
              <a:rPr lang="en-US" altLang="en-US" sz="1600" smtClean="0"/>
              <a:t>What was their experiences? Difficulties – online ? Paper?</a:t>
            </a:r>
          </a:p>
          <a:p>
            <a:pPr eaLnBrk="1" hangingPunct="1"/>
            <a:endParaRPr lang="en-US" altLang="en-US" sz="1600" smtClean="0"/>
          </a:p>
          <a:p>
            <a:pPr eaLnBrk="1" hangingPunct="1"/>
            <a:r>
              <a:rPr lang="en-AU" altLang="en-US" b="1" smtClean="0">
                <a:solidFill>
                  <a:srgbClr val="003366"/>
                </a:solidFill>
              </a:rPr>
              <a:t>Benefits &amp; advantages of lodging online gives you access to such as VEVO, QAS and others which we’ll refer to later on.</a:t>
            </a:r>
            <a:endParaRPr lang="en-US" altLang="en-US"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6B682F-92C3-44C3-8956-39969D53A7EE}" type="slidenum">
              <a:rPr lang="en-AU" altLang="en-US" smtClean="0"/>
              <a:pPr eaLnBrk="1" hangingPunct="1">
                <a:spcBef>
                  <a:spcPct val="0"/>
                </a:spcBef>
              </a:pPr>
              <a:t>14</a:t>
            </a:fld>
            <a:endParaRPr lang="en-AU"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703263" y="4419600"/>
            <a:ext cx="5613400" cy="4187825"/>
          </a:xfrm>
          <a:noFill/>
        </p:spPr>
        <p:txBody>
          <a:bodyPr/>
          <a:lstStyle/>
          <a:p>
            <a:pPr eaLnBrk="1" hangingPunct="1">
              <a:lnSpc>
                <a:spcPct val="80000"/>
              </a:lnSpc>
            </a:pPr>
            <a:endParaRPr lang="en-US" altLang="en-US" sz="1000" b="1" smtClean="0"/>
          </a:p>
          <a:p>
            <a:pPr eaLnBrk="1" hangingPunct="1">
              <a:lnSpc>
                <a:spcPct val="80000"/>
              </a:lnSpc>
            </a:pPr>
            <a:endParaRPr lang="en-US" altLang="en-US" sz="1000" smtClean="0"/>
          </a:p>
          <a:p>
            <a:pPr eaLnBrk="1" hangingPunct="1">
              <a:lnSpc>
                <a:spcPct val="80000"/>
              </a:lnSpc>
            </a:pPr>
            <a:r>
              <a:rPr lang="en-US" altLang="en-US" sz="1000" b="1" smtClean="0"/>
              <a:t>Quickly go through the list – highlighted headings only , expand if required - </a:t>
            </a:r>
          </a:p>
          <a:p>
            <a:pPr eaLnBrk="1" hangingPunct="1">
              <a:lnSpc>
                <a:spcPct val="80000"/>
              </a:lnSpc>
            </a:pPr>
            <a:r>
              <a:rPr lang="en-US" altLang="en-US" sz="1000" b="1" smtClean="0"/>
              <a:t>CoE - </a:t>
            </a:r>
            <a:r>
              <a:rPr lang="en-US" altLang="en-US" sz="1000" smtClean="0"/>
              <a:t>number</a:t>
            </a:r>
          </a:p>
          <a:p>
            <a:pPr eaLnBrk="1" hangingPunct="1">
              <a:lnSpc>
                <a:spcPct val="80000"/>
              </a:lnSpc>
            </a:pPr>
            <a:r>
              <a:rPr lang="en-US" altLang="en-US" sz="1000" b="1" smtClean="0"/>
              <a:t>OSHC –</a:t>
            </a:r>
            <a:r>
              <a:rPr lang="en-US" altLang="en-US" sz="1000" smtClean="0"/>
              <a:t> coverage - must cover duration of visa not CoE. </a:t>
            </a:r>
          </a:p>
          <a:p>
            <a:pPr eaLnBrk="1" hangingPunct="1">
              <a:lnSpc>
                <a:spcPct val="80000"/>
              </a:lnSpc>
            </a:pPr>
            <a:r>
              <a:rPr lang="en-US" altLang="en-US" sz="1000" smtClean="0"/>
              <a:t>If it is too short and you don’t provide new health cover for the length of your visa – we will process your application with a shorter end date.  Students from Norway, Sweden and now Belgian are covered by their own government so they do not need to provide evidence.  </a:t>
            </a:r>
            <a:r>
              <a:rPr lang="en-US" altLang="en-US" sz="1000" b="1" smtClean="0"/>
              <a:t>*** THIS ALSO RELATES TO CHANGE IN CIRCUMSTANCE SLIDE.</a:t>
            </a:r>
          </a:p>
          <a:p>
            <a:pPr eaLnBrk="1" hangingPunct="1">
              <a:lnSpc>
                <a:spcPct val="80000"/>
              </a:lnSpc>
            </a:pPr>
            <a:r>
              <a:rPr lang="en-US" altLang="en-US" sz="1000" b="1" smtClean="0"/>
              <a:t>Health Assessment –</a:t>
            </a:r>
            <a:r>
              <a:rPr lang="en-US" altLang="en-US" sz="1000" smtClean="0"/>
              <a:t> Check the website to see if you need to complete a health assessment and/or x-ray.  </a:t>
            </a:r>
          </a:p>
          <a:p>
            <a:pPr eaLnBrk="1" hangingPunct="1">
              <a:lnSpc>
                <a:spcPct val="80000"/>
              </a:lnSpc>
            </a:pPr>
            <a:r>
              <a:rPr lang="en-US" altLang="en-US" sz="1000" smtClean="0"/>
              <a:t>If you do please make an appointment before lodging your student visa application.  Contact Medibank Health Solutions.  Take your passport and necessary forms with you.</a:t>
            </a:r>
          </a:p>
          <a:p>
            <a:pPr eaLnBrk="1" hangingPunct="1">
              <a:lnSpc>
                <a:spcPct val="80000"/>
              </a:lnSpc>
            </a:pPr>
            <a:r>
              <a:rPr lang="en-US" altLang="en-US" sz="1000" b="1" smtClean="0"/>
              <a:t>English Language –</a:t>
            </a:r>
            <a:r>
              <a:rPr lang="en-US" altLang="en-US" sz="1000" smtClean="0"/>
              <a:t> Depending on your AL and the type of course your studying, you may need to demonstrate your English Language proficiency by completing an IELTS test.  </a:t>
            </a:r>
          </a:p>
          <a:p>
            <a:pPr eaLnBrk="1" hangingPunct="1">
              <a:lnSpc>
                <a:spcPct val="80000"/>
              </a:lnSpc>
            </a:pPr>
            <a:r>
              <a:rPr lang="en-US" altLang="en-US" sz="1000" smtClean="0"/>
              <a:t>All AL1 and 2 and students from other AL’s who have ‘substantially completed” an Australian qualification may not be required to sit an IELTS test as evidence of English capability.  </a:t>
            </a:r>
          </a:p>
          <a:p>
            <a:pPr eaLnBrk="1" hangingPunct="1">
              <a:lnSpc>
                <a:spcPct val="80000"/>
              </a:lnSpc>
            </a:pPr>
            <a:r>
              <a:rPr lang="en-US" altLang="en-US" sz="1000" b="1" smtClean="0"/>
              <a:t>Financial requirements – E</a:t>
            </a:r>
            <a:r>
              <a:rPr lang="en-US" altLang="en-US" sz="1000" smtClean="0"/>
              <a:t>nsure you confirm your financial capacity by completing declarations on your application form.  If you need to provide evidence your case officer will tell you:</a:t>
            </a:r>
          </a:p>
          <a:p>
            <a:pPr eaLnBrk="1" hangingPunct="1">
              <a:lnSpc>
                <a:spcPct val="80000"/>
              </a:lnSpc>
            </a:pPr>
            <a:r>
              <a:rPr lang="en-US" altLang="en-US" sz="1000" smtClean="0"/>
              <a:t>	- how much in $Australian (translate doc not in English ) </a:t>
            </a:r>
          </a:p>
          <a:p>
            <a:pPr eaLnBrk="1" hangingPunct="1">
              <a:lnSpc>
                <a:spcPct val="80000"/>
              </a:lnSpc>
            </a:pPr>
            <a:r>
              <a:rPr lang="en-US" altLang="en-US" sz="1000" smtClean="0"/>
              <a:t>	- period of savings history required</a:t>
            </a:r>
          </a:p>
          <a:p>
            <a:pPr eaLnBrk="1" hangingPunct="1">
              <a:lnSpc>
                <a:spcPct val="80000"/>
              </a:lnSpc>
            </a:pPr>
            <a:r>
              <a:rPr lang="en-US" altLang="en-US" sz="1000" smtClean="0"/>
              <a:t>	- acceptable source of funds</a:t>
            </a:r>
          </a:p>
          <a:p>
            <a:pPr eaLnBrk="1" hangingPunct="1">
              <a:lnSpc>
                <a:spcPct val="80000"/>
              </a:lnSpc>
            </a:pPr>
            <a:r>
              <a:rPr lang="en-US" altLang="en-US" sz="1000" b="1" smtClean="0"/>
              <a:t>Dependant members – </a:t>
            </a:r>
            <a:r>
              <a:rPr lang="en-US" altLang="en-US" sz="1000" smtClean="0"/>
              <a:t>Dependant family members can only accompany you if your course of study is 12mths or longer.  </a:t>
            </a:r>
          </a:p>
          <a:p>
            <a:pPr eaLnBrk="1" hangingPunct="1">
              <a:lnSpc>
                <a:spcPct val="80000"/>
              </a:lnSpc>
            </a:pPr>
            <a:r>
              <a:rPr lang="en-US" altLang="en-US" sz="1000" smtClean="0"/>
              <a:t>You must declare all family members on your application – even if they don’t accompany you to Australia – and provide proof of relationship.  </a:t>
            </a:r>
          </a:p>
          <a:p>
            <a:pPr eaLnBrk="1" hangingPunct="1">
              <a:lnSpc>
                <a:spcPct val="80000"/>
              </a:lnSpc>
            </a:pPr>
            <a:endParaRPr lang="en-US" altLang="en-US" sz="1000" b="1" smtClean="0"/>
          </a:p>
          <a:p>
            <a:pPr eaLnBrk="1" hangingPunct="1">
              <a:lnSpc>
                <a:spcPct val="80000"/>
              </a:lnSpc>
            </a:pPr>
            <a:endParaRPr lang="en-US" altLang="en-US" sz="1000" smtClean="0"/>
          </a:p>
          <a:p>
            <a:pPr eaLnBrk="1" hangingPunct="1">
              <a:lnSpc>
                <a:spcPct val="80000"/>
              </a:lnSpc>
            </a:pPr>
            <a:endParaRPr lang="en-US" altLang="en-US" sz="16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71A03A-E6C1-4011-B10F-50716B949DC5}" type="slidenum">
              <a:rPr lang="en-AU" altLang="en-US" smtClean="0"/>
              <a:pPr eaLnBrk="1" hangingPunct="1">
                <a:spcBef>
                  <a:spcPct val="0"/>
                </a:spcBef>
              </a:pPr>
              <a:t>15</a:t>
            </a:fld>
            <a:endParaRPr lang="en-AU"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AU" altLang="en-US" smtClean="0"/>
              <a:t>For your student visa - One Department, two distinct areas:</a:t>
            </a:r>
          </a:p>
          <a:p>
            <a:pPr eaLnBrk="1" hangingPunct="1"/>
            <a:endParaRPr lang="en-AU" altLang="en-US" smtClean="0"/>
          </a:p>
          <a:p>
            <a:pPr eaLnBrk="1" hangingPunct="1"/>
            <a:r>
              <a:rPr lang="en-AU" altLang="en-US" smtClean="0"/>
              <a:t>SI deals with compliance issues.  </a:t>
            </a:r>
          </a:p>
          <a:p>
            <a:pPr eaLnBrk="1" hangingPunct="1"/>
            <a:endParaRPr lang="en-AU" altLang="en-US" smtClean="0"/>
          </a:p>
          <a:p>
            <a:pPr eaLnBrk="1" hangingPunct="1"/>
            <a:r>
              <a:rPr lang="en-AU" altLang="en-US" smtClean="0"/>
              <a:t>SVB deals with visa processing matters. </a:t>
            </a:r>
          </a:p>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AU" altLang="en-US" smtClean="0"/>
              <a:t>Recently a number of students were sent emails and texts claiming to be from DIBP stating that they owed money or were being “fined” for not complying with their visa conditions.   </a:t>
            </a:r>
          </a:p>
          <a:p>
            <a:endParaRPr lang="en-AU" altLang="en-US" smtClean="0"/>
          </a:p>
          <a:p>
            <a:r>
              <a:rPr lang="en-AU" altLang="en-US" smtClean="0"/>
              <a:t>DO NOT PAY ANYONE CASH, DO NOT GIVE YOUR BANK DETAILS OR CREDIT CARD NUMBERS. </a:t>
            </a:r>
          </a:p>
          <a:p>
            <a:endParaRPr lang="en-AU" altLang="en-US" smtClean="0"/>
          </a:p>
          <a:p>
            <a:r>
              <a:rPr lang="en-AU" altLang="en-US" smtClean="0"/>
              <a:t>Our payments are clearly advertised on our website IMMI.GOV.AU  and any payments that are paid to the Department are made either directly through our website IMMI.GOV.AU  or through our registered addresses that can be checked on our website.   Some of the scams are very convincing because they look to be official.    Our field officers are clearly identified, their identity can be checked by contacting our hotline and they DO NOT ACCEPT CASH OR OTHER PAYMENTS  IN THE FIELD. </a:t>
            </a:r>
          </a:p>
          <a:p>
            <a:endParaRPr lang="en-AU" altLang="en-US" smtClean="0"/>
          </a:p>
          <a:p>
            <a:r>
              <a:rPr lang="en-AU" altLang="en-US" smtClean="0"/>
              <a:t>Check our webpage for examples of scams. </a:t>
            </a:r>
          </a:p>
        </p:txBody>
      </p:sp>
      <p:sp>
        <p:nvSpPr>
          <p:cNvPr id="32772" name="Slide Number Placeholder 3"/>
          <p:cNvSpPr>
            <a:spLocks noGrp="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B34C05-7741-4E55-8FF7-8131F6004722}" type="slidenum">
              <a:rPr lang="en-AU" altLang="en-US" smtClean="0"/>
              <a:pPr eaLnBrk="1" hangingPunct="1">
                <a:spcBef>
                  <a:spcPct val="0"/>
                </a:spcBef>
              </a:pPr>
              <a:t>16</a:t>
            </a:fld>
            <a:endParaRPr lang="en-AU"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B771A7-1977-47BF-BFA6-EC9B95242D14}" type="slidenum">
              <a:rPr lang="en-AU" altLang="en-US" smtClean="0"/>
              <a:pPr eaLnBrk="1" hangingPunct="1">
                <a:spcBef>
                  <a:spcPct val="0"/>
                </a:spcBef>
              </a:pPr>
              <a:t>17</a:t>
            </a:fld>
            <a:endParaRPr lang="en-AU"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703263" y="4419600"/>
            <a:ext cx="5613400" cy="4187825"/>
          </a:xfrm>
          <a:noFill/>
        </p:spPr>
        <p:txBody>
          <a:bodyPr/>
          <a:lstStyle/>
          <a:p>
            <a:pPr eaLnBrk="1" hangingPunct="1"/>
            <a:r>
              <a:rPr lang="en-AU" altLang="en-US" sz="1600" smtClean="0"/>
              <a:t>Any questions?  Thank you all for your time and we hope that you enjoy your studies and stay in Australia.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B7FE3C-3904-4424-815D-50FB43009BDB}" type="slidenum">
              <a:rPr lang="en-AU" altLang="en-US" smtClean="0"/>
              <a:pPr eaLnBrk="1" hangingPunct="1">
                <a:spcBef>
                  <a:spcPct val="0"/>
                </a:spcBef>
              </a:pPr>
              <a:t>3</a:t>
            </a:fld>
            <a:endParaRPr lang="en-AU"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AU" altLang="en-US" smtClean="0"/>
              <a:t>Problems back home and you feel really stressed, cannot concentrate in your studies? Health problems affecting your attendance and studies? Seek out for help... You are in Australia and you are expected to do so!</a:t>
            </a:r>
          </a:p>
          <a:p>
            <a:pPr eaLnBrk="1" hangingPunct="1"/>
            <a:endParaRPr lang="en-AU" altLang="en-US" smtClean="0"/>
          </a:p>
          <a:p>
            <a:pPr eaLnBrk="1" hangingPunct="1"/>
            <a:r>
              <a:rPr lang="en-AU" altLang="en-US" smtClean="0"/>
              <a:t>Talk to everybody (your friends, classmates, your doctor, a psychologist etc) and, specially, talk to your International Student Adviser.</a:t>
            </a:r>
          </a:p>
          <a:p>
            <a:pPr eaLnBrk="1" hangingPunct="1"/>
            <a:endParaRPr lang="en-AU" altLang="en-US" smtClean="0"/>
          </a:p>
          <a:p>
            <a:pPr eaLnBrk="1" hangingPunct="1"/>
            <a:r>
              <a:rPr lang="en-AU" altLang="en-US" smtClean="0"/>
              <a:t>Remember, your International Student Adviser is your new best friend!</a:t>
            </a:r>
            <a:endParaRPr lang="en-US" altLang="en-US" smtClean="0"/>
          </a:p>
          <a:p>
            <a:pPr eaLnBrk="1" hangingPunct="1"/>
            <a:endParaRPr lang="en-AU" altLang="en-US" smtClean="0"/>
          </a:p>
          <a:p>
            <a:pPr eaLnBrk="1" hangingPunct="1"/>
            <a:r>
              <a:rPr lang="en-AU" altLang="en-US" smtClean="0"/>
              <a:t>Let me tell you why you would like to communicate: it is because...(click to the next slide)</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CB3B43-E9E1-4B4C-8757-F17AE59B0184}" type="slidenum">
              <a:rPr lang="en-AU" altLang="en-US" smtClean="0"/>
              <a:pPr eaLnBrk="1" hangingPunct="1">
                <a:spcBef>
                  <a:spcPct val="0"/>
                </a:spcBef>
              </a:pPr>
              <a:t>4</a:t>
            </a:fld>
            <a:endParaRPr lang="en-AU"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lnSpc>
                <a:spcPct val="90000"/>
              </a:lnSpc>
            </a:pPr>
            <a:r>
              <a:rPr lang="en-AU" altLang="en-US" smtClean="0"/>
              <a:t>Yes, we do cancel student visas...in fact, last year we cancelled in WA about 13 hundred of them </a:t>
            </a:r>
          </a:p>
          <a:p>
            <a:pPr eaLnBrk="1" hangingPunct="1">
              <a:lnSpc>
                <a:spcPct val="90000"/>
              </a:lnSpc>
            </a:pPr>
            <a:endParaRPr lang="en-AU" altLang="en-US" smtClean="0"/>
          </a:p>
          <a:p>
            <a:pPr eaLnBrk="1" hangingPunct="1">
              <a:lnSpc>
                <a:spcPct val="90000"/>
              </a:lnSpc>
            </a:pPr>
            <a:r>
              <a:rPr lang="en-AU" altLang="en-US" smtClean="0"/>
              <a:t>but, the main message is that a significant proportion of those students whose visas we cancelled could still have their visas in effect if only they communicated in time!</a:t>
            </a:r>
          </a:p>
          <a:p>
            <a:pPr eaLnBrk="1" hangingPunct="1">
              <a:lnSpc>
                <a:spcPct val="90000"/>
              </a:lnSpc>
            </a:pPr>
            <a:endParaRPr lang="en-AU" altLang="en-US" smtClean="0"/>
          </a:p>
          <a:p>
            <a:pPr eaLnBrk="1" hangingPunct="1">
              <a:lnSpc>
                <a:spcPct val="90000"/>
              </a:lnSpc>
            </a:pPr>
            <a:r>
              <a:rPr lang="en-AU" altLang="en-US" smtClean="0"/>
              <a:t>Now let us look at those visa conditions breaches which can lead to cancellation but, first, Do you know your visa conditions? Hands up please if you don’t know or you don’t remember your visa conditions or just don’t know where to find the visa conditions that apply to your visa.</a:t>
            </a:r>
          </a:p>
          <a:p>
            <a:pPr eaLnBrk="1" hangingPunct="1">
              <a:lnSpc>
                <a:spcPct val="90000"/>
              </a:lnSpc>
            </a:pPr>
            <a:endParaRPr lang="en-AU" altLang="en-US" smtClean="0"/>
          </a:p>
          <a:p>
            <a:pPr eaLnBrk="1" hangingPunct="1">
              <a:lnSpc>
                <a:spcPct val="90000"/>
              </a:lnSpc>
            </a:pPr>
            <a:r>
              <a:rPr lang="en-AU" altLang="en-US" smtClean="0"/>
              <a:t>So, where to find them?</a:t>
            </a:r>
          </a:p>
          <a:p>
            <a:pPr eaLnBrk="1" hangingPunct="1">
              <a:lnSpc>
                <a:spcPct val="90000"/>
              </a:lnSpc>
            </a:pPr>
            <a:r>
              <a:rPr lang="en-AU" altLang="en-US" smtClean="0"/>
              <a:t>  </a:t>
            </a:r>
          </a:p>
          <a:p>
            <a:pPr eaLnBrk="1" hangingPunct="1">
              <a:lnSpc>
                <a:spcPct val="90000"/>
              </a:lnSpc>
            </a:pPr>
            <a:r>
              <a:rPr lang="en-AU" altLang="en-US" smtClean="0"/>
              <a:t>1- The visa grant letter you received listed all your visa conditions!</a:t>
            </a:r>
          </a:p>
          <a:p>
            <a:pPr eaLnBrk="1" hangingPunct="1">
              <a:lnSpc>
                <a:spcPct val="90000"/>
              </a:lnSpc>
            </a:pPr>
            <a:endParaRPr lang="en-AU" altLang="en-US" smtClean="0"/>
          </a:p>
          <a:p>
            <a:pPr eaLnBrk="1" hangingPunct="1">
              <a:lnSpc>
                <a:spcPct val="90000"/>
              </a:lnSpc>
            </a:pPr>
            <a:r>
              <a:rPr lang="en-AU" altLang="en-US" smtClean="0"/>
              <a:t>2- If you don’t have the letter with you, look at your passport visa label (if you have a label)</a:t>
            </a:r>
          </a:p>
          <a:p>
            <a:pPr eaLnBrk="1" hangingPunct="1">
              <a:lnSpc>
                <a:spcPct val="90000"/>
              </a:lnSpc>
            </a:pPr>
            <a:endParaRPr lang="en-AU" altLang="en-US" smtClean="0"/>
          </a:p>
          <a:p>
            <a:pPr eaLnBrk="1" hangingPunct="1">
              <a:lnSpc>
                <a:spcPct val="90000"/>
              </a:lnSpc>
            </a:pPr>
            <a:r>
              <a:rPr lang="en-AU" altLang="en-US" smtClean="0"/>
              <a:t>3- Go to DIBP’s website (www.immi.gov.au) and look at VEVO.  It’s easy!</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F2F6BF-17F6-4AB8-90EA-3EC8F260327E}" type="slidenum">
              <a:rPr lang="en-AU" altLang="en-US" smtClean="0"/>
              <a:pPr eaLnBrk="1" hangingPunct="1">
                <a:spcBef>
                  <a:spcPct val="0"/>
                </a:spcBef>
              </a:pPr>
              <a:t>5</a:t>
            </a:fld>
            <a:endParaRPr lang="en-AU" alt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AU" altLang="en-US" smtClean="0"/>
              <a:t>Now, DIBP’s website will tell you all you need to know and more about student visa conditions and how to comply with them. </a:t>
            </a:r>
          </a:p>
          <a:p>
            <a:pPr eaLnBrk="1" hangingPunct="1"/>
            <a:endParaRPr lang="en-AU" altLang="en-US" smtClean="0"/>
          </a:p>
          <a:p>
            <a:pPr eaLnBrk="1" hangingPunct="1"/>
            <a:r>
              <a:rPr lang="en-AU" altLang="en-US" smtClean="0"/>
              <a:t>Our webpage ‘ Visa Conditions for Student visa holders’  Sets out the mandatory and discretionary conditions that apply to your visa and that of your family members. </a:t>
            </a:r>
          </a:p>
          <a:p>
            <a:pPr eaLnBrk="1" hangingPunct="1"/>
            <a:endParaRPr lang="en-AU" altLang="en-US" smtClean="0"/>
          </a:p>
          <a:p>
            <a:pPr eaLnBrk="1" hangingPunct="1"/>
            <a:r>
              <a:rPr lang="en-AU" altLang="en-US" smtClean="0"/>
              <a:t>In relation to VEVO, you can access our website "www.immi.gov.au" for more information. If you haven’t already had access you may need to apply for an access code and password from DIBP because our website is a secure site.   </a:t>
            </a:r>
          </a:p>
          <a:p>
            <a:pPr eaLnBrk="1" hangingPunct="1"/>
            <a:endParaRPr lang="en-AU" altLang="en-US" smtClean="0"/>
          </a:p>
          <a:p>
            <a:pPr eaLnBrk="1" hangingPunct="1"/>
            <a:r>
              <a:rPr lang="en-AU" altLang="en-US" smtClean="0"/>
              <a:t>Let’s look at those visa conditions that are especially important for you...(click next slide)</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C194EA-9C6B-4CC8-80AC-D756E4F9687A}" type="slidenum">
              <a:rPr lang="en-AU" altLang="en-US" smtClean="0"/>
              <a:pPr eaLnBrk="1" hangingPunct="1">
                <a:spcBef>
                  <a:spcPct val="0"/>
                </a:spcBef>
              </a:pPr>
              <a:t>8</a:t>
            </a:fld>
            <a:endParaRPr lang="en-AU" altLang="en-US" smtClean="0"/>
          </a:p>
        </p:txBody>
      </p:sp>
      <p:sp>
        <p:nvSpPr>
          <p:cNvPr id="24579" name="Rectangle 2"/>
          <p:cNvSpPr>
            <a:spLocks noRot="1" noChangeArrowheads="1" noTextEdit="1"/>
          </p:cNvSpPr>
          <p:nvPr>
            <p:ph type="sldImg"/>
          </p:nvPr>
        </p:nvSpPr>
        <p:spPr>
          <a:xfrm>
            <a:off x="1187450" y="698500"/>
            <a:ext cx="4649788" cy="3487738"/>
          </a:xfrm>
          <a:ln/>
        </p:spPr>
      </p:sp>
      <p:sp>
        <p:nvSpPr>
          <p:cNvPr id="24580" name="Rectangle 3"/>
          <p:cNvSpPr>
            <a:spLocks noGrp="1" noChangeArrowheads="1"/>
          </p:cNvSpPr>
          <p:nvPr>
            <p:ph type="body" idx="1"/>
          </p:nvPr>
        </p:nvSpPr>
        <p:spPr>
          <a:xfrm>
            <a:off x="700088" y="4419600"/>
            <a:ext cx="5619750" cy="4187825"/>
          </a:xfrm>
          <a:noFill/>
        </p:spPr>
        <p:txBody>
          <a:bodyPr/>
          <a:lstStyle/>
          <a:p>
            <a:pPr eaLnBrk="1" hangingPunct="1"/>
            <a:r>
              <a:rPr lang="en-AU" altLang="en-US" sz="1600" smtClean="0"/>
              <a:t>There are a number of visa conditions.  Please look at your own visa conditions later on.  I’ll like to focus on the most critical, as these are the most common source of trouble for you.</a:t>
            </a:r>
          </a:p>
          <a:p>
            <a:pPr eaLnBrk="1" hangingPunct="1"/>
            <a:endParaRPr lang="en-AU" altLang="en-US" sz="1600" smtClean="0"/>
          </a:p>
          <a:p>
            <a:pPr eaLnBrk="1" hangingPunct="1"/>
            <a:r>
              <a:rPr lang="en-AU" altLang="en-US" sz="1600" smtClean="0"/>
              <a:t>Breach of conditions 8105 and 8202 results in a mandatory cancellation of your visa at the moment.  It will change around April 2012. Mandatory cancellations would be gone. All visa condition breaches will be cancelled in a discretionary basis.</a:t>
            </a:r>
          </a:p>
          <a:p>
            <a:pPr eaLnBrk="1" hangingPunct="1"/>
            <a:endParaRPr lang="en-AU" altLang="en-US" sz="1600" smtClean="0"/>
          </a:p>
          <a:p>
            <a:pPr eaLnBrk="1" hangingPunct="1"/>
            <a:r>
              <a:rPr lang="en-AU" altLang="en-US" sz="1600" b="1" smtClean="0"/>
              <a:t>8202 condition:</a:t>
            </a:r>
            <a:r>
              <a:rPr lang="en-AU" altLang="en-US" sz="1600" smtClean="0"/>
              <a:t> </a:t>
            </a:r>
            <a:r>
              <a:rPr lang="en-AU" altLang="en-US" sz="1000" smtClean="0"/>
              <a:t>This condition requires you to satisfy your course requirements:</a:t>
            </a:r>
          </a:p>
          <a:p>
            <a:pPr lvl="1" eaLnBrk="1" hangingPunct="1">
              <a:buFontTx/>
              <a:buChar char="•"/>
            </a:pPr>
            <a:r>
              <a:rPr lang="en-AU" altLang="en-US" smtClean="0"/>
              <a:t>You must maintain enrolment in a CRICOS course; and</a:t>
            </a:r>
          </a:p>
          <a:p>
            <a:pPr lvl="1" eaLnBrk="1" hangingPunct="1">
              <a:buFontTx/>
              <a:buChar char="•"/>
            </a:pPr>
            <a:r>
              <a:rPr lang="en-AU" altLang="en-US" smtClean="0"/>
              <a:t>Obtain satisfactory academic and results and course attendance requirements of student visa</a:t>
            </a:r>
          </a:p>
          <a:p>
            <a:pPr lvl="1" eaLnBrk="1" hangingPunct="1"/>
            <a:endParaRPr lang="en-AU" altLang="en-US" smtClean="0"/>
          </a:p>
          <a:p>
            <a:pPr lvl="1" eaLnBrk="1" hangingPunct="1"/>
            <a:r>
              <a:rPr lang="en-AU" altLang="en-US" smtClean="0"/>
              <a:t>Failure to comply with condition 8202 may result in </a:t>
            </a:r>
            <a:r>
              <a:rPr lang="en-AU" altLang="en-US" b="1" i="1" smtClean="0"/>
              <a:t>mandatory visa cancellation until the legislation changes, most likely in April 2012</a:t>
            </a:r>
            <a:endParaRPr lang="en-AU" altLang="en-US" smtClean="0"/>
          </a:p>
          <a:p>
            <a:pPr lvl="1" eaLnBrk="1" hangingPunct="1"/>
            <a:endParaRPr lang="en-AU" altLang="en-US" sz="1600" smtClean="0"/>
          </a:p>
          <a:p>
            <a:pPr eaLnBrk="1" hangingPunct="1"/>
            <a:r>
              <a:rPr lang="en-AU" altLang="en-US" sz="1600" b="1" smtClean="0"/>
              <a:t>Condition 8516:</a:t>
            </a:r>
            <a:r>
              <a:rPr lang="en-AU" altLang="en-US" sz="1600" smtClean="0"/>
              <a:t> </a:t>
            </a:r>
            <a:r>
              <a:rPr lang="en-AU" altLang="en-US" smtClean="0"/>
              <a:t>Continue to satisfy the requirements of the grant of the student visa (ie. </a:t>
            </a:r>
            <a:r>
              <a:rPr lang="en-AU" altLang="en-US" sz="1600" smtClean="0"/>
              <a:t>Your main course of study must continue to be a course in the education sector that matches your student visa or you</a:t>
            </a:r>
            <a:r>
              <a:rPr lang="en-AU" altLang="en-US" smtClean="0"/>
              <a:t> continue to have sufficient financial capacity to support your study and stay in Australia)</a:t>
            </a:r>
          </a:p>
          <a:p>
            <a:pPr eaLnBrk="1" hangingPunct="1"/>
            <a:endParaRPr lang="en-AU" altLang="en-US" smtClean="0"/>
          </a:p>
          <a:p>
            <a:pPr eaLnBrk="1" hangingPunct="1"/>
            <a:r>
              <a:rPr lang="en-AU" altLang="en-US" smtClean="0"/>
              <a:t>Typically, a student may change their mind and decide to move to TAFE or technical college and so enrols in a number of courses with that TAFE or college but those courses are for visa subclass 572 and you are on a subclass 573 and so there is a mismatch, a breach.</a:t>
            </a:r>
          </a:p>
          <a:p>
            <a:pPr eaLnBrk="1" hangingPunct="1"/>
            <a:endParaRPr lang="en-AU" altLang="en-US" sz="1600" smtClean="0"/>
          </a:p>
          <a:p>
            <a:pPr eaLnBrk="1" hangingPunct="1"/>
            <a:r>
              <a:rPr lang="en-AU" altLang="en-US" b="1" smtClean="0">
                <a:solidFill>
                  <a:srgbClr val="F62502"/>
                </a:solidFill>
              </a:rPr>
              <a:t>For those of you with dependants in Australia:  </a:t>
            </a:r>
            <a:r>
              <a:rPr lang="en-AU" altLang="en-US" smtClean="0">
                <a:solidFill>
                  <a:srgbClr val="F62502"/>
                </a:solidFill>
              </a:rPr>
              <a:t>Condition</a:t>
            </a:r>
            <a:r>
              <a:rPr lang="en-AU" altLang="en-US" b="1" smtClean="0">
                <a:solidFill>
                  <a:srgbClr val="F62502"/>
                </a:solidFill>
              </a:rPr>
              <a:t> 8104 </a:t>
            </a:r>
            <a:r>
              <a:rPr lang="en-AU" altLang="en-US" smtClean="0">
                <a:solidFill>
                  <a:srgbClr val="F62502"/>
                </a:solidFill>
              </a:rPr>
              <a:t>establishes that dependants</a:t>
            </a:r>
            <a:r>
              <a:rPr lang="en-AU" altLang="en-US" b="1" smtClean="0">
                <a:solidFill>
                  <a:srgbClr val="F62502"/>
                </a:solidFill>
              </a:rPr>
              <a:t> </a:t>
            </a:r>
            <a:r>
              <a:rPr lang="en-AU" altLang="en-US" smtClean="0"/>
              <a:t>cannot work more than 20hrs/week in Australia </a:t>
            </a:r>
          </a:p>
          <a:p>
            <a:pPr eaLnBrk="1" hangingPunct="1"/>
            <a:endParaRPr lang="en-AU" altLang="en-US" sz="1600" smtClean="0"/>
          </a:p>
          <a:p>
            <a:pPr eaLnBrk="1" hangingPunct="1"/>
            <a:r>
              <a:rPr lang="en-AU" altLang="en-US" sz="1600" b="1" smtClean="0"/>
              <a:t>For those of you who are under 18 years of age</a:t>
            </a:r>
            <a:r>
              <a:rPr lang="en-AU" altLang="en-US" sz="1600" smtClean="0"/>
              <a:t>, condition </a:t>
            </a:r>
            <a:r>
              <a:rPr lang="en-AU" altLang="en-US" b="1" smtClean="0">
                <a:solidFill>
                  <a:srgbClr val="F62502"/>
                </a:solidFill>
              </a:rPr>
              <a:t>8532 </a:t>
            </a:r>
            <a:r>
              <a:rPr lang="en-AU" altLang="en-US" smtClean="0">
                <a:solidFill>
                  <a:srgbClr val="F62502"/>
                </a:solidFill>
              </a:rPr>
              <a:t>states that</a:t>
            </a:r>
            <a:r>
              <a:rPr lang="en-AU" altLang="en-US" b="1" smtClean="0">
                <a:solidFill>
                  <a:srgbClr val="F62502"/>
                </a:solidFill>
              </a:rPr>
              <a:t> </a:t>
            </a:r>
            <a:r>
              <a:rPr lang="en-AU" altLang="en-US" smtClean="0"/>
              <a:t>Under 18 students must maintain adequate welfare arrangements (ie. homestay or suitable guardian)</a:t>
            </a:r>
          </a:p>
          <a:p>
            <a:pPr eaLnBrk="1" hangingPunct="1"/>
            <a:endParaRPr lang="en-AU" altLang="en-US" sz="1600" smtClean="0"/>
          </a:p>
          <a:p>
            <a:pPr eaLnBrk="1" hangingPunct="1"/>
            <a:r>
              <a:rPr lang="en-AU" altLang="en-US" sz="1600" smtClean="0"/>
              <a:t>And, finally, to summarise this presentation three words that encapsulate the secret for success:  (click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1B6194-A5E9-401D-8BB9-F6BECBD8C29E}" type="slidenum">
              <a:rPr lang="en-AU" altLang="en-US" smtClean="0"/>
              <a:pPr eaLnBrk="1" hangingPunct="1">
                <a:spcBef>
                  <a:spcPct val="0"/>
                </a:spcBef>
              </a:pPr>
              <a:t>9</a:t>
            </a:fld>
            <a:endParaRPr lang="en-AU"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xfrm>
            <a:off x="703263" y="4419600"/>
            <a:ext cx="5613400" cy="4187825"/>
          </a:xfrm>
          <a:noFill/>
        </p:spPr>
        <p:txBody>
          <a:bodyPr/>
          <a:lstStyle/>
          <a:p>
            <a:pPr eaLnBrk="1" hangingPunct="1"/>
            <a:r>
              <a:rPr lang="en-AU" altLang="en-US" smtClean="0"/>
              <a:t>The triple A:</a:t>
            </a:r>
          </a:p>
          <a:p>
            <a:pPr eaLnBrk="1" hangingPunct="1"/>
            <a:endParaRPr lang="en-AU" altLang="en-US" smtClean="0"/>
          </a:p>
          <a:p>
            <a:pPr eaLnBrk="1" hangingPunct="1"/>
            <a:r>
              <a:rPr lang="en-AU" altLang="en-US" b="1" smtClean="0"/>
              <a:t>A</a:t>
            </a:r>
            <a:r>
              <a:rPr lang="en-AU" altLang="en-US" smtClean="0"/>
              <a:t>ttend your course (satisfactory attendance over 80%) – Little to no effort to achieve this.</a:t>
            </a:r>
          </a:p>
          <a:p>
            <a:pPr eaLnBrk="1" hangingPunct="1"/>
            <a:r>
              <a:rPr lang="en-AU" altLang="en-US" b="1" smtClean="0"/>
              <a:t>A</a:t>
            </a:r>
            <a:r>
              <a:rPr lang="en-AU" altLang="en-US" smtClean="0"/>
              <a:t>chieve (satisfactory course progress) – Requires effort but you can do it.</a:t>
            </a:r>
          </a:p>
          <a:p>
            <a:pPr eaLnBrk="1" hangingPunct="1"/>
            <a:r>
              <a:rPr lang="en-AU" altLang="en-US" b="1" smtClean="0"/>
              <a:t>A</a:t>
            </a:r>
            <a:r>
              <a:rPr lang="en-AU" altLang="en-US" smtClean="0"/>
              <a:t>dvise – it may save your visa! Keep it in mind, always...communicate</a:t>
            </a:r>
          </a:p>
          <a:p>
            <a:pPr eaLnBrk="1" hangingPunct="1"/>
            <a:r>
              <a:rPr lang="en-AU" altLang="en-US" smtClean="0"/>
              <a:t>(speak to your Education Provider if you are having trouble with attendance or progress) and also advise DIABP when your circumstances change/you know you may be in breach of your visa’s conditions. The earlier you advice, the better.</a:t>
            </a:r>
          </a:p>
          <a:p>
            <a:pPr eaLnBrk="1" hangingPunct="1"/>
            <a:endParaRPr lang="en-AU" altLang="en-US" smtClean="0"/>
          </a:p>
          <a:p>
            <a:pPr eaLnBrk="1" hangingPunct="1"/>
            <a:r>
              <a:rPr lang="en-AU" altLang="en-US" smtClean="0"/>
              <a:t>Thank you for listening and please feel free to email us or call us if urgent.  As said, we are here to help!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BED83B-D0BA-48C7-B00A-979D7A159670}" type="slidenum">
              <a:rPr lang="en-AU" altLang="en-US" smtClean="0"/>
              <a:pPr eaLnBrk="1" hangingPunct="1">
                <a:spcBef>
                  <a:spcPct val="0"/>
                </a:spcBef>
              </a:pPr>
              <a:t>10</a:t>
            </a:fld>
            <a:endParaRPr lang="en-AU"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AU" altLang="en-US" smtClean="0"/>
              <a:t>**PLEASE EXPLAIN TO STUDENTS WHO ARE ALREADY ONSHORE ON A NEWLY GRANTED VISA WHY THEY WOULD NEED TO KNOW HOW APPLY FOR A NEW VISA OR EXTEND THEIR STAY IN AUSTRALIA.</a:t>
            </a:r>
          </a:p>
          <a:p>
            <a:pPr eaLnBrk="1" hangingPunct="1"/>
            <a:endParaRPr lang="en-AU" altLang="en-US" smtClean="0"/>
          </a:p>
          <a:p>
            <a:pPr eaLnBrk="1" hangingPunct="1"/>
            <a:r>
              <a:rPr lang="en-AU" altLang="en-US" smtClean="0"/>
              <a:t>If you decide to change your course of study to another education sector you may need to apply for a new visa.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9665A4-230C-477D-A645-F6602F8E1E73}" type="slidenum">
              <a:rPr lang="en-AU" altLang="en-US" smtClean="0"/>
              <a:pPr eaLnBrk="1" hangingPunct="1">
                <a:spcBef>
                  <a:spcPct val="0"/>
                </a:spcBef>
              </a:pPr>
              <a:t>11</a:t>
            </a:fld>
            <a:endParaRPr lang="en-AU"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buFontTx/>
              <a:buChar char="-"/>
            </a:pPr>
            <a:r>
              <a:rPr lang="en-AU" altLang="en-US" smtClean="0"/>
              <a:t>You may find you want to study another uni career and the course is longer or shorter than the length of your approved visa.</a:t>
            </a:r>
          </a:p>
          <a:p>
            <a:pPr eaLnBrk="1" hangingPunct="1">
              <a:buFontTx/>
              <a:buChar char="-"/>
            </a:pPr>
            <a:r>
              <a:rPr lang="en-AU" altLang="en-US" smtClean="0"/>
              <a:t>You may find you want to study a Vocational Education and Training (VET) sector career so you need to Change your Visa Subclass to continue to meet requirement condition 8516.</a:t>
            </a:r>
          </a:p>
          <a:p>
            <a:pPr eaLnBrk="1" hangingPunct="1"/>
            <a:r>
              <a:rPr lang="en-AU" altLang="en-US" smtClean="0"/>
              <a:t>Condition 8516 – Maintain Eligibility.  The visa holder must continue to satisfy the criteria for the grant of the visa. </a:t>
            </a:r>
          </a:p>
          <a:p>
            <a:pPr eaLnBrk="1" hangingPunct="1"/>
            <a:r>
              <a:rPr lang="en-AU" altLang="en-US" smtClean="0"/>
              <a:t>This means that your must continue to study in the same education sector for which your visa was granted. </a:t>
            </a:r>
          </a:p>
          <a:p>
            <a:pPr eaLnBrk="1" hangingPunct="1"/>
            <a:r>
              <a:rPr lang="en-AU" altLang="en-US" smtClean="0"/>
              <a:t>For example, if your visa was granted for a course in the TAFE sector, subclass 572, then you should continue to study in or towards this sector.</a:t>
            </a:r>
          </a:p>
          <a:p>
            <a:pPr eaLnBrk="1" hangingPunct="1"/>
            <a:r>
              <a:rPr lang="en-AU" altLang="en-US" smtClean="0"/>
              <a:t>If you wish to change sectors, for example change from a University Degree to a TAFE course, you will need to apply for a new student visa.</a:t>
            </a:r>
          </a:p>
          <a:p>
            <a:pPr eaLnBrk="1" hangingPunct="1"/>
            <a:r>
              <a:rPr lang="en-AU" altLang="en-US" smtClean="0"/>
              <a:t>You must also continue to have sufficient funds to support your study and stay in Australia.</a:t>
            </a:r>
          </a:p>
          <a:p>
            <a:pPr eaLnBrk="1" hangingPunct="1"/>
            <a:endParaRPr lang="en-AU" altLang="en-US" smtClean="0"/>
          </a:p>
          <a:p>
            <a:pPr eaLnBrk="1" hangingPunct="1">
              <a:buFontTx/>
              <a:buChar char="-"/>
            </a:pPr>
            <a:r>
              <a:rPr lang="en-AU" altLang="en-US" smtClean="0"/>
              <a:t>You may want to lodge an application for your dependant/s (partner/children).</a:t>
            </a:r>
          </a:p>
          <a:p>
            <a:pPr eaLnBrk="1" hangingPunct="1"/>
            <a:endParaRPr lang="en-AU" altLang="en-US" smtClean="0"/>
          </a:p>
          <a:p>
            <a:pPr eaLnBrk="1" hangingPunct="1">
              <a:buFontTx/>
              <a:buChar char="-"/>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3450" eaLnBrk="0" hangingPunct="0">
              <a:spcBef>
                <a:spcPct val="30000"/>
              </a:spcBef>
              <a:defRPr sz="1200">
                <a:solidFill>
                  <a:schemeClr val="tx1"/>
                </a:solidFill>
                <a:latin typeface="Arial" charset="0"/>
              </a:defRPr>
            </a:lvl1pPr>
            <a:lvl2pPr marL="742950" indent="-285750" defTabSz="933450" eaLnBrk="0" hangingPunct="0">
              <a:spcBef>
                <a:spcPct val="30000"/>
              </a:spcBef>
              <a:defRPr sz="1200">
                <a:solidFill>
                  <a:schemeClr val="tx1"/>
                </a:solidFill>
                <a:latin typeface="Arial" charset="0"/>
              </a:defRPr>
            </a:lvl2pPr>
            <a:lvl3pPr marL="1143000" indent="-228600" defTabSz="933450" eaLnBrk="0" hangingPunct="0">
              <a:spcBef>
                <a:spcPct val="30000"/>
              </a:spcBef>
              <a:defRPr sz="1200">
                <a:solidFill>
                  <a:schemeClr val="tx1"/>
                </a:solidFill>
                <a:latin typeface="Arial" charset="0"/>
              </a:defRPr>
            </a:lvl3pPr>
            <a:lvl4pPr marL="1600200" indent="-228600" defTabSz="933450" eaLnBrk="0" hangingPunct="0">
              <a:spcBef>
                <a:spcPct val="30000"/>
              </a:spcBef>
              <a:defRPr sz="1200">
                <a:solidFill>
                  <a:schemeClr val="tx1"/>
                </a:solidFill>
                <a:latin typeface="Arial" charset="0"/>
              </a:defRPr>
            </a:lvl4pPr>
            <a:lvl5pPr marL="2057400" indent="-228600" defTabSz="933450" eaLnBrk="0" hangingPunct="0">
              <a:spcBef>
                <a:spcPct val="30000"/>
              </a:spcBef>
              <a:defRPr sz="1200">
                <a:solidFill>
                  <a:schemeClr val="tx1"/>
                </a:solidFill>
                <a:latin typeface="Arial" charset="0"/>
              </a:defRPr>
            </a:lvl5pPr>
            <a:lvl6pPr marL="2514600" indent="-228600" defTabSz="933450" eaLnBrk="0" fontAlgn="base" hangingPunct="0">
              <a:spcBef>
                <a:spcPct val="30000"/>
              </a:spcBef>
              <a:spcAft>
                <a:spcPct val="0"/>
              </a:spcAft>
              <a:defRPr sz="1200">
                <a:solidFill>
                  <a:schemeClr val="tx1"/>
                </a:solidFill>
                <a:latin typeface="Arial" charset="0"/>
              </a:defRPr>
            </a:lvl6pPr>
            <a:lvl7pPr marL="2971800" indent="-228600" defTabSz="933450" eaLnBrk="0" fontAlgn="base" hangingPunct="0">
              <a:spcBef>
                <a:spcPct val="30000"/>
              </a:spcBef>
              <a:spcAft>
                <a:spcPct val="0"/>
              </a:spcAft>
              <a:defRPr sz="1200">
                <a:solidFill>
                  <a:schemeClr val="tx1"/>
                </a:solidFill>
                <a:latin typeface="Arial" charset="0"/>
              </a:defRPr>
            </a:lvl7pPr>
            <a:lvl8pPr marL="3429000" indent="-228600" defTabSz="933450" eaLnBrk="0" fontAlgn="base" hangingPunct="0">
              <a:spcBef>
                <a:spcPct val="30000"/>
              </a:spcBef>
              <a:spcAft>
                <a:spcPct val="0"/>
              </a:spcAft>
              <a:defRPr sz="1200">
                <a:solidFill>
                  <a:schemeClr val="tx1"/>
                </a:solidFill>
                <a:latin typeface="Arial" charset="0"/>
              </a:defRPr>
            </a:lvl8pPr>
            <a:lvl9pPr marL="3886200" indent="-228600" defTabSz="9334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09FD10-6F08-4CC3-8E06-6A330517ED41}" type="slidenum">
              <a:rPr lang="en-AU" altLang="en-US" smtClean="0"/>
              <a:pPr eaLnBrk="1" hangingPunct="1">
                <a:spcBef>
                  <a:spcPct val="0"/>
                </a:spcBef>
              </a:pPr>
              <a:t>12</a:t>
            </a:fld>
            <a:endParaRPr lang="en-AU"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703263" y="4419600"/>
            <a:ext cx="5613400" cy="4187825"/>
          </a:xfrm>
          <a:noFill/>
        </p:spPr>
        <p:txBody>
          <a:bodyPr/>
          <a:lstStyle/>
          <a:p>
            <a:pPr eaLnBrk="1" hangingPunct="1">
              <a:spcBef>
                <a:spcPct val="0"/>
              </a:spcBef>
            </a:pPr>
            <a:r>
              <a:rPr lang="en-AU" altLang="en-US" smtClean="0"/>
              <a:t>VEVO  - Visa Entitlement Verification Online – to find out your visa conditions</a:t>
            </a:r>
          </a:p>
          <a:p>
            <a:pPr eaLnBrk="1" hangingPunct="1"/>
            <a:endParaRPr lang="en-US" altLang="en-US" smtClean="0"/>
          </a:p>
          <a:p>
            <a:pPr eaLnBrk="1" hangingPunct="1"/>
            <a:endParaRPr lang="en-US" altLang="en-US" smtClean="0"/>
          </a:p>
          <a:p>
            <a:pPr eaLnBrk="1" hangingPunct="1"/>
            <a:r>
              <a:rPr lang="en-US" altLang="en-US" smtClean="0"/>
              <a:t>There has been changes and continue to be changes that will affect student visas related to the Knight Review introduced in November 2011.  The information on changes are available on our web site www.immi.gov.au/students.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4167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5721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101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9683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06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5233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8752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367552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2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67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803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stand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mmi.gov.au/studen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immi.gov.au/e_visa/students.htm" TargetMode="External"/><Relationship Id="rId4" Type="http://schemas.openxmlformats.org/officeDocument/2006/relationships/hyperlink" Target="http://www.immi.gov.au/allforms/booklets/1219i.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mmi.gov.au/students/visa-condition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49225"/>
            <a:ext cx="10336213"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p:cNvSpPr>
            <a:spLocks noChangeArrowheads="1"/>
          </p:cNvSpPr>
          <p:nvPr/>
        </p:nvSpPr>
        <p:spPr bwMode="auto">
          <a:xfrm>
            <a:off x="2484438" y="1109663"/>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Student Visas</a:t>
            </a:r>
          </a:p>
        </p:txBody>
      </p:sp>
      <p:sp>
        <p:nvSpPr>
          <p:cNvPr id="2052" name="Rectangle 6"/>
          <p:cNvSpPr>
            <a:spLocks noChangeArrowheads="1"/>
          </p:cNvSpPr>
          <p:nvPr/>
        </p:nvSpPr>
        <p:spPr bwMode="auto">
          <a:xfrm>
            <a:off x="2484438" y="2327275"/>
            <a:ext cx="619125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AU" altLang="en-US" b="1">
              <a:solidFill>
                <a:schemeClr val="bg1"/>
              </a:solidFill>
            </a:endParaRPr>
          </a:p>
          <a:p>
            <a:pPr algn="r" eaLnBrk="1" hangingPunct="1"/>
            <a:r>
              <a:rPr lang="en-AU" altLang="en-US" sz="2800" b="1">
                <a:solidFill>
                  <a:schemeClr val="bg1"/>
                </a:solidFill>
              </a:rPr>
              <a:t>Department of Immigration and Border Protection (DIBP)</a:t>
            </a:r>
          </a:p>
          <a:p>
            <a:pPr algn="r" eaLnBrk="1" hangingPunct="1"/>
            <a:endParaRPr lang="en-AU" altLang="en-US" sz="2800" b="1">
              <a:solidFill>
                <a:schemeClr val="bg1"/>
              </a:solidFill>
            </a:endParaRPr>
          </a:p>
          <a:p>
            <a:pPr algn="r" eaLnBrk="1" hangingPunct="1"/>
            <a:r>
              <a:rPr lang="en-AU" altLang="en-US" b="1">
                <a:solidFill>
                  <a:schemeClr val="bg1"/>
                </a:solidFill>
              </a:rPr>
              <a:t>WA Student Centre</a:t>
            </a:r>
          </a:p>
          <a:p>
            <a:pPr algn="r" eaLnBrk="1" hangingPunct="1"/>
            <a:endParaRPr lang="en-AU" altLang="en-US" b="1">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836613"/>
            <a:ext cx="11349038"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2484438" y="1109663"/>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Student Visas</a:t>
            </a:r>
          </a:p>
        </p:txBody>
      </p:sp>
      <p:sp>
        <p:nvSpPr>
          <p:cNvPr id="11268" name="Rectangle 4"/>
          <p:cNvSpPr>
            <a:spLocks noChangeArrowheads="1"/>
          </p:cNvSpPr>
          <p:nvPr/>
        </p:nvSpPr>
        <p:spPr bwMode="auto">
          <a:xfrm>
            <a:off x="2484438" y="2327275"/>
            <a:ext cx="61912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AU" altLang="en-US" b="1">
              <a:solidFill>
                <a:schemeClr val="bg1"/>
              </a:solidFill>
            </a:endParaRPr>
          </a:p>
          <a:p>
            <a:pPr algn="r" eaLnBrk="1" hangingPunct="1"/>
            <a:r>
              <a:rPr lang="en-AU" altLang="en-US" sz="2800" b="1">
                <a:solidFill>
                  <a:schemeClr val="bg1"/>
                </a:solidFill>
              </a:rPr>
              <a:t>PART 2:</a:t>
            </a:r>
          </a:p>
          <a:p>
            <a:pPr algn="r" eaLnBrk="1" hangingPunct="1"/>
            <a:r>
              <a:rPr lang="en-AU" altLang="en-US" sz="2800" b="1">
                <a:solidFill>
                  <a:schemeClr val="bg1"/>
                </a:solidFill>
              </a:rPr>
              <a:t>Applying for a new Student Visa or  extending  your current visa in Australia</a:t>
            </a:r>
            <a:endParaRPr lang="en-AU" altLang="en-US" b="1">
              <a:solidFill>
                <a:schemeClr val="bg1"/>
              </a:solidFill>
            </a:endParaRPr>
          </a:p>
          <a:p>
            <a:pPr algn="r" eaLnBrk="1" hangingPunct="1"/>
            <a:endParaRPr lang="en-AU" altLang="en-US" b="1">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AU" altLang="en-US" sz="3000" b="1" smtClean="0"/>
              <a:t>I just arrived, why should I need a new visa?</a:t>
            </a:r>
            <a:endParaRPr lang="en-US" altLang="en-US" sz="3000" b="1" smtClean="0"/>
          </a:p>
        </p:txBody>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en-AU" altLang="en-US" b="1" smtClean="0">
                <a:solidFill>
                  <a:srgbClr val="0066FF"/>
                </a:solidFill>
              </a:rPr>
              <a:t>Change of circumstances:</a:t>
            </a:r>
            <a:r>
              <a:rPr lang="en-AU" altLang="en-US" b="1" smtClean="0"/>
              <a:t> </a:t>
            </a:r>
          </a:p>
          <a:p>
            <a:pPr marL="609600" indent="-609600" eaLnBrk="1" hangingPunct="1">
              <a:buFontTx/>
              <a:buNone/>
            </a:pPr>
            <a:r>
              <a:rPr lang="en-AU" altLang="en-US" sz="2800" smtClean="0"/>
              <a:t>After just a few months you think you may...</a:t>
            </a:r>
            <a:r>
              <a:rPr lang="en-AU" altLang="en-US" smtClean="0"/>
              <a:t> </a:t>
            </a:r>
          </a:p>
          <a:p>
            <a:pPr marL="609600" indent="-609600" eaLnBrk="1" hangingPunct="1">
              <a:buFontTx/>
              <a:buNone/>
            </a:pPr>
            <a:endParaRPr lang="en-AU" altLang="en-US" smtClean="0"/>
          </a:p>
          <a:p>
            <a:pPr marL="609600" indent="-609600" eaLnBrk="1" hangingPunct="1"/>
            <a:r>
              <a:rPr lang="en-AU" altLang="en-US" smtClean="0"/>
              <a:t>Change to study plan/course?</a:t>
            </a:r>
          </a:p>
          <a:p>
            <a:pPr marL="609600" indent="-609600" eaLnBrk="1" hangingPunct="1"/>
            <a:r>
              <a:rPr lang="en-AU" altLang="en-US" smtClean="0"/>
              <a:t>Change career?</a:t>
            </a:r>
          </a:p>
          <a:p>
            <a:pPr marL="609600" indent="-609600" eaLnBrk="1" hangingPunct="1"/>
            <a:r>
              <a:rPr lang="en-AU" altLang="en-US" smtClean="0"/>
              <a:t>Bring dependants?</a:t>
            </a:r>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187450" y="2133600"/>
            <a:ext cx="72009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5000"/>
              </a:spcAft>
            </a:pPr>
            <a:r>
              <a:rPr lang="en-AU" altLang="en-US" sz="2000" b="1">
                <a:solidFill>
                  <a:srgbClr val="003366"/>
                </a:solidFill>
              </a:rPr>
              <a:t>Call </a:t>
            </a:r>
            <a:r>
              <a:rPr lang="en-AU" altLang="en-US" sz="2400" b="1">
                <a:solidFill>
                  <a:srgbClr val="003366"/>
                </a:solidFill>
              </a:rPr>
              <a:t>131 881 </a:t>
            </a:r>
            <a:r>
              <a:rPr lang="en-AU" altLang="en-US" b="1">
                <a:solidFill>
                  <a:srgbClr val="003366"/>
                </a:solidFill>
              </a:rPr>
              <a:t>and/or</a:t>
            </a:r>
            <a:endParaRPr lang="en-AU" altLang="en-US" sz="2400" b="1">
              <a:solidFill>
                <a:srgbClr val="003366"/>
              </a:solidFill>
            </a:endParaRPr>
          </a:p>
          <a:p>
            <a:pPr eaLnBrk="1" hangingPunct="1">
              <a:spcAft>
                <a:spcPct val="55000"/>
              </a:spcAft>
            </a:pPr>
            <a:r>
              <a:rPr lang="en-AU" altLang="en-US" sz="2000" b="1">
                <a:solidFill>
                  <a:srgbClr val="003366"/>
                </a:solidFill>
              </a:rPr>
              <a:t>Do it yourself, go to</a:t>
            </a:r>
          </a:p>
          <a:p>
            <a:pPr eaLnBrk="1" hangingPunct="1">
              <a:spcAft>
                <a:spcPct val="55000"/>
              </a:spcAft>
              <a:buFontTx/>
              <a:buAutoNum type="arabicPeriod"/>
            </a:pPr>
            <a:r>
              <a:rPr lang="en-AU" altLang="en-US" sz="2000"/>
              <a:t>DIBP website at </a:t>
            </a:r>
            <a:r>
              <a:rPr lang="en-AU" altLang="en-US" sz="2800" b="1">
                <a:solidFill>
                  <a:srgbClr val="003366"/>
                </a:solidFill>
                <a:hlinkClick r:id="rId3"/>
              </a:rPr>
              <a:t>www.immi.gov.au/students</a:t>
            </a:r>
            <a:endParaRPr lang="en-AU" altLang="en-US" sz="2800" b="1">
              <a:solidFill>
                <a:srgbClr val="003366"/>
              </a:solidFill>
            </a:endParaRPr>
          </a:p>
          <a:p>
            <a:pPr eaLnBrk="1" hangingPunct="1">
              <a:spcAft>
                <a:spcPct val="55000"/>
              </a:spcAft>
              <a:buFontTx/>
              <a:buAutoNum type="arabicPeriod"/>
            </a:pPr>
            <a:r>
              <a:rPr lang="en-AU" altLang="en-US" sz="2000"/>
              <a:t>Determine your Assessment Level using </a:t>
            </a:r>
            <a:r>
              <a:rPr lang="en-AU" altLang="en-US" sz="2400">
                <a:hlinkClick r:id="rId4"/>
              </a:rPr>
              <a:t>form 1219i</a:t>
            </a:r>
            <a:endParaRPr lang="en-AU" altLang="en-US" sz="2400"/>
          </a:p>
          <a:p>
            <a:pPr eaLnBrk="1" hangingPunct="1">
              <a:spcAft>
                <a:spcPct val="55000"/>
              </a:spcAft>
              <a:buFontTx/>
              <a:buAutoNum type="arabicPeriod"/>
            </a:pPr>
            <a:r>
              <a:rPr lang="en-AU" altLang="en-US" sz="2000"/>
              <a:t>Download your Application Checklist and gather the necessary evidence </a:t>
            </a:r>
            <a:r>
              <a:rPr lang="en-AU" altLang="en-US" sz="2000" b="1"/>
              <a:t>before</a:t>
            </a:r>
            <a:r>
              <a:rPr lang="en-AU" altLang="en-US" sz="2000"/>
              <a:t> lodging your new application</a:t>
            </a:r>
          </a:p>
          <a:p>
            <a:pPr eaLnBrk="1" hangingPunct="1">
              <a:spcAft>
                <a:spcPct val="55000"/>
              </a:spcAft>
              <a:buFontTx/>
              <a:buAutoNum type="arabicPeriod"/>
            </a:pPr>
            <a:r>
              <a:rPr lang="en-AU" altLang="en-US" sz="2000"/>
              <a:t>Proceed to make an </a:t>
            </a:r>
            <a:r>
              <a:rPr lang="en-AU" altLang="en-US" sz="2000">
                <a:hlinkClick r:id="rId5"/>
              </a:rPr>
              <a:t>online application</a:t>
            </a:r>
            <a:r>
              <a:rPr lang="en-AU" altLang="en-US" sz="2000"/>
              <a:t> for your visa</a:t>
            </a:r>
          </a:p>
          <a:p>
            <a:pPr eaLnBrk="1" hangingPunct="1"/>
            <a:r>
              <a:rPr lang="en-AU" altLang="en-US" b="1">
                <a:solidFill>
                  <a:srgbClr val="003366"/>
                </a:solidFill>
              </a:rPr>
              <a:t>Lodging online gives you access to</a:t>
            </a:r>
          </a:p>
          <a:p>
            <a:pPr eaLnBrk="1" hangingPunct="1"/>
            <a:r>
              <a:rPr lang="en-AU" altLang="en-US"/>
              <a:t>VEVO  - Visa Entitlement Verification Online</a:t>
            </a:r>
          </a:p>
          <a:p>
            <a:pPr eaLnBrk="1" hangingPunct="1"/>
            <a:r>
              <a:rPr lang="en-AU" altLang="en-US"/>
              <a:t>QAS – Query Application Status page </a:t>
            </a:r>
          </a:p>
          <a:p>
            <a:pPr eaLnBrk="1" hangingPunct="1">
              <a:spcAft>
                <a:spcPct val="55000"/>
              </a:spcAft>
            </a:pPr>
            <a:endParaRPr lang="en-AU" altLang="en-US" sz="2000"/>
          </a:p>
          <a:p>
            <a:pPr eaLnBrk="1" hangingPunct="1">
              <a:spcAft>
                <a:spcPct val="55000"/>
              </a:spcAft>
            </a:pPr>
            <a:endParaRPr lang="en-AU" altLang="en-US" sz="2000"/>
          </a:p>
        </p:txBody>
      </p:sp>
      <p:sp>
        <p:nvSpPr>
          <p:cNvPr id="13315" name="Rectangle 3"/>
          <p:cNvSpPr>
            <a:spLocks noChangeArrowheads="1"/>
          </p:cNvSpPr>
          <p:nvPr/>
        </p:nvSpPr>
        <p:spPr bwMode="auto">
          <a:xfrm>
            <a:off x="1187450" y="1125538"/>
            <a:ext cx="77057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3400" b="1">
                <a:solidFill>
                  <a:schemeClr val="bg1"/>
                </a:solidFill>
              </a:rPr>
              <a:t>OK, I need a new visa: What to 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2800" smtClean="0">
                <a:solidFill>
                  <a:schemeClr val="bg1"/>
                </a:solidFill>
              </a:rPr>
              <a:t>How to Apply</a:t>
            </a:r>
            <a:endParaRPr lang="en-AU" altLang="en-US" sz="2800" smtClean="0">
              <a:solidFill>
                <a:schemeClr val="bg1"/>
              </a:solidFill>
            </a:endParaRPr>
          </a:p>
        </p:txBody>
      </p:sp>
      <p:sp>
        <p:nvSpPr>
          <p:cNvPr id="14339" name="Rectangle 3"/>
          <p:cNvSpPr>
            <a:spLocks noChangeArrowheads="1"/>
          </p:cNvSpPr>
          <p:nvPr/>
        </p:nvSpPr>
        <p:spPr bwMode="auto">
          <a:xfrm>
            <a:off x="1187450" y="2133600"/>
            <a:ext cx="7200900"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5000"/>
              </a:spcAft>
            </a:pPr>
            <a:r>
              <a:rPr lang="en-AU" altLang="en-US" sz="2400" b="1"/>
              <a:t>TIP: Quickest</a:t>
            </a:r>
            <a:r>
              <a:rPr lang="en-AU" altLang="en-US" sz="2400"/>
              <a:t> and </a:t>
            </a:r>
            <a:r>
              <a:rPr lang="en-AU" altLang="en-US" sz="2400" b="1"/>
              <a:t>easiest: apply online</a:t>
            </a:r>
          </a:p>
          <a:p>
            <a:pPr eaLnBrk="1" hangingPunct="1">
              <a:spcAft>
                <a:spcPct val="55000"/>
              </a:spcAft>
            </a:pPr>
            <a:r>
              <a:rPr lang="en-AU" altLang="en-US" sz="2000" b="1">
                <a:solidFill>
                  <a:srgbClr val="003366"/>
                </a:solidFill>
              </a:rPr>
              <a:t>For online applications you will need the following:</a:t>
            </a:r>
          </a:p>
          <a:p>
            <a:pPr eaLnBrk="1" hangingPunct="1">
              <a:spcAft>
                <a:spcPct val="55000"/>
              </a:spcAft>
              <a:buFontTx/>
              <a:buChar char="•"/>
            </a:pPr>
            <a:r>
              <a:rPr lang="en-AU" altLang="en-US" sz="2000"/>
              <a:t>new CoE</a:t>
            </a:r>
          </a:p>
          <a:p>
            <a:pPr eaLnBrk="1" hangingPunct="1">
              <a:spcAft>
                <a:spcPct val="55000"/>
              </a:spcAft>
              <a:buFontTx/>
              <a:buChar char="•"/>
            </a:pPr>
            <a:r>
              <a:rPr lang="en-AU" altLang="en-US" sz="2000"/>
              <a:t>Credit card or BPAY® payment                                    facilities</a:t>
            </a:r>
          </a:p>
          <a:p>
            <a:pPr eaLnBrk="1" hangingPunct="1">
              <a:spcAft>
                <a:spcPct val="55000"/>
              </a:spcAft>
              <a:buFontTx/>
              <a:buChar char="•"/>
            </a:pPr>
            <a:r>
              <a:rPr lang="en-AU" altLang="en-US" sz="2000"/>
              <a:t>Your current passport</a:t>
            </a:r>
            <a:endParaRPr lang="en-AU" altLang="en-US" sz="2000" b="1">
              <a:solidFill>
                <a:srgbClr val="003366"/>
              </a:solidFill>
            </a:endParaRPr>
          </a:p>
          <a:p>
            <a:pPr eaLnBrk="1" hangingPunct="1">
              <a:spcAft>
                <a:spcPct val="55000"/>
              </a:spcAft>
              <a:buFontTx/>
              <a:buChar char="•"/>
            </a:pPr>
            <a:endParaRPr lang="en-AU" altLang="en-US" sz="2000"/>
          </a:p>
        </p:txBody>
      </p:sp>
      <p:pic>
        <p:nvPicPr>
          <p:cNvPr id="14340" name="Picture 4" descr="Apple_Power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0063" y="3933825"/>
            <a:ext cx="2952750" cy="2214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ChangeArrowheads="1"/>
          </p:cNvSpPr>
          <p:nvPr/>
        </p:nvSpPr>
        <p:spPr bwMode="auto">
          <a:xfrm>
            <a:off x="1331913" y="1109663"/>
            <a:ext cx="7561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Lodging another student visa application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00113" y="2060575"/>
            <a:ext cx="7561262"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5000"/>
              </a:spcAft>
            </a:pPr>
            <a:r>
              <a:rPr lang="en-AU" altLang="en-US" sz="2400" b="1">
                <a:solidFill>
                  <a:srgbClr val="0066FF"/>
                </a:solidFill>
              </a:rPr>
              <a:t>What is a complete application? </a:t>
            </a:r>
            <a:r>
              <a:rPr lang="en-AU" altLang="en-US" sz="2400">
                <a:solidFill>
                  <a:srgbClr val="0066FF"/>
                </a:solidFill>
              </a:rPr>
              <a:t>One that includes:</a:t>
            </a:r>
            <a:endParaRPr lang="en-AU" altLang="en-US" sz="2400" b="1">
              <a:solidFill>
                <a:srgbClr val="0066FF"/>
              </a:solidFill>
            </a:endParaRPr>
          </a:p>
          <a:p>
            <a:pPr eaLnBrk="1" hangingPunct="1">
              <a:spcAft>
                <a:spcPct val="55000"/>
              </a:spcAft>
              <a:buFontTx/>
              <a:buChar char="•"/>
            </a:pPr>
            <a:r>
              <a:rPr lang="en-AU" altLang="en-US" sz="2000"/>
              <a:t>Confirmation of Enrolment number </a:t>
            </a:r>
            <a:r>
              <a:rPr lang="en-AU" altLang="en-US" sz="2000" b="1"/>
              <a:t>(CoE)</a:t>
            </a:r>
          </a:p>
          <a:p>
            <a:pPr eaLnBrk="1" hangingPunct="1">
              <a:spcAft>
                <a:spcPct val="55000"/>
              </a:spcAft>
              <a:buFontTx/>
              <a:buChar char="•"/>
            </a:pPr>
            <a:r>
              <a:rPr lang="en-AU" altLang="en-US" sz="2000"/>
              <a:t>Overseas Student Health Cover </a:t>
            </a:r>
            <a:r>
              <a:rPr lang="en-AU" altLang="en-US" sz="2000" b="1"/>
              <a:t>(OSHC) – coverage </a:t>
            </a:r>
          </a:p>
          <a:p>
            <a:pPr eaLnBrk="1" hangingPunct="1">
              <a:spcAft>
                <a:spcPct val="55000"/>
              </a:spcAft>
              <a:buFontTx/>
              <a:buChar char="•"/>
            </a:pPr>
            <a:r>
              <a:rPr lang="en-AU" altLang="en-US" sz="2000" b="1"/>
              <a:t>Health </a:t>
            </a:r>
            <a:r>
              <a:rPr lang="en-AU" altLang="en-US" sz="2000"/>
              <a:t>assessment (if required)</a:t>
            </a:r>
          </a:p>
          <a:p>
            <a:pPr eaLnBrk="1" hangingPunct="1">
              <a:spcAft>
                <a:spcPct val="55000"/>
              </a:spcAft>
              <a:buFontTx/>
              <a:buChar char="•"/>
            </a:pPr>
            <a:r>
              <a:rPr lang="en-AU" altLang="en-US" sz="2000" b="1"/>
              <a:t>English Proficiency</a:t>
            </a:r>
            <a:r>
              <a:rPr lang="en-AU" altLang="en-US" sz="2000"/>
              <a:t> (where applicable)</a:t>
            </a:r>
          </a:p>
          <a:p>
            <a:pPr eaLnBrk="1" hangingPunct="1">
              <a:spcAft>
                <a:spcPct val="30000"/>
              </a:spcAft>
              <a:buFontTx/>
              <a:buChar char="•"/>
            </a:pPr>
            <a:r>
              <a:rPr lang="en-AU" altLang="en-US" sz="2000" b="1"/>
              <a:t>Financial </a:t>
            </a:r>
            <a:r>
              <a:rPr lang="en-AU" altLang="en-US" sz="2000"/>
              <a:t>evidence (where applicable)</a:t>
            </a:r>
          </a:p>
          <a:p>
            <a:pPr eaLnBrk="1" hangingPunct="1">
              <a:spcAft>
                <a:spcPct val="30000"/>
              </a:spcAft>
              <a:buFontTx/>
              <a:buChar char="•"/>
            </a:pPr>
            <a:r>
              <a:rPr lang="en-AU" altLang="en-US" sz="2000" b="1"/>
              <a:t>Dependants</a:t>
            </a:r>
            <a:r>
              <a:rPr lang="en-AU" altLang="en-US" sz="2000"/>
              <a:t> (where applicable)</a:t>
            </a:r>
          </a:p>
          <a:p>
            <a:pPr eaLnBrk="1" hangingPunct="1">
              <a:spcAft>
                <a:spcPct val="30000"/>
              </a:spcAft>
              <a:buFontTx/>
              <a:buChar char="•"/>
            </a:pPr>
            <a:endParaRPr lang="en-AU" altLang="en-US" sz="2000"/>
          </a:p>
          <a:p>
            <a:pPr eaLnBrk="1" hangingPunct="1">
              <a:spcAft>
                <a:spcPct val="55000"/>
              </a:spcAft>
            </a:pPr>
            <a:r>
              <a:rPr lang="en-AU" altLang="en-US" sz="2000" b="1">
                <a:solidFill>
                  <a:srgbClr val="0066FF"/>
                </a:solidFill>
              </a:rPr>
              <a:t>complete applications = guaranteed </a:t>
            </a:r>
            <a:r>
              <a:rPr lang="en-AU" altLang="en-US" sz="2000" b="1" u="sng">
                <a:solidFill>
                  <a:srgbClr val="0066FF"/>
                </a:solidFill>
              </a:rPr>
              <a:t>faster</a:t>
            </a:r>
            <a:r>
              <a:rPr lang="en-AU" altLang="en-US" sz="2000" b="1">
                <a:solidFill>
                  <a:srgbClr val="0066FF"/>
                </a:solidFill>
              </a:rPr>
              <a:t> visa assessment!</a:t>
            </a:r>
          </a:p>
        </p:txBody>
      </p:sp>
      <p:sp>
        <p:nvSpPr>
          <p:cNvPr id="15363" name="Rectangle 3"/>
          <p:cNvSpPr>
            <a:spLocks noChangeArrowheads="1"/>
          </p:cNvSpPr>
          <p:nvPr/>
        </p:nvSpPr>
        <p:spPr bwMode="auto">
          <a:xfrm>
            <a:off x="1116013" y="981075"/>
            <a:ext cx="8027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3600" b="1">
                <a:solidFill>
                  <a:schemeClr val="bg1"/>
                </a:solidFill>
              </a:rPr>
              <a:t>TIP: lodge a complete application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42988" y="2005013"/>
            <a:ext cx="74898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000" b="1">
                <a:solidFill>
                  <a:srgbClr val="003366"/>
                </a:solidFill>
              </a:rPr>
              <a:t>Student Integrity unit (SI)</a:t>
            </a:r>
            <a:r>
              <a:rPr lang="en-AU" altLang="en-US" b="1">
                <a:solidFill>
                  <a:srgbClr val="003366"/>
                </a:solidFill>
              </a:rPr>
              <a:t> – contact SI for all your queries related to breaches or possible breaches of your visa conditions.</a:t>
            </a:r>
          </a:p>
          <a:p>
            <a:pPr eaLnBrk="1" hangingPunct="1"/>
            <a:endParaRPr lang="en-AU" altLang="en-US" b="1">
              <a:solidFill>
                <a:srgbClr val="003366"/>
              </a:solidFill>
            </a:endParaRPr>
          </a:p>
          <a:p>
            <a:pPr eaLnBrk="1" hangingPunct="1"/>
            <a:r>
              <a:rPr lang="en-AU" altLang="en-US" b="1">
                <a:solidFill>
                  <a:srgbClr val="003366"/>
                </a:solidFill>
              </a:rPr>
              <a:t>Email us :</a:t>
            </a:r>
            <a:r>
              <a:rPr lang="en-AU" altLang="en-US" sz="2400" b="1">
                <a:solidFill>
                  <a:srgbClr val="003366"/>
                </a:solidFill>
              </a:rPr>
              <a:t> student.integrity.wa@immi.gov.au</a:t>
            </a:r>
          </a:p>
          <a:p>
            <a:pPr eaLnBrk="1" hangingPunct="1"/>
            <a:endParaRPr lang="en-AU" altLang="en-US" b="1">
              <a:solidFill>
                <a:srgbClr val="003366"/>
              </a:solidFill>
            </a:endParaRPr>
          </a:p>
          <a:p>
            <a:pPr eaLnBrk="1" hangingPunct="1"/>
            <a:r>
              <a:rPr lang="en-AU" altLang="en-US" sz="2000" b="1">
                <a:solidFill>
                  <a:srgbClr val="003366"/>
                </a:solidFill>
              </a:rPr>
              <a:t>Student Visa Branch (SVB)</a:t>
            </a:r>
            <a:r>
              <a:rPr lang="en-AU" altLang="en-US" b="1">
                <a:solidFill>
                  <a:srgbClr val="003366"/>
                </a:solidFill>
              </a:rPr>
              <a:t> – contact SVB for all your queries related to applying for a new visa or changing your current visa</a:t>
            </a:r>
          </a:p>
          <a:p>
            <a:pPr eaLnBrk="1" hangingPunct="1"/>
            <a:endParaRPr lang="en-AU" altLang="en-US" b="1"/>
          </a:p>
          <a:p>
            <a:pPr eaLnBrk="1" hangingPunct="1"/>
            <a:r>
              <a:rPr lang="en-AU" altLang="en-US" sz="2400" b="1">
                <a:solidFill>
                  <a:srgbClr val="003366"/>
                </a:solidFill>
              </a:rPr>
              <a:t>Student general enquiries:</a:t>
            </a:r>
            <a:r>
              <a:rPr lang="en-AU" altLang="en-US" b="1">
                <a:solidFill>
                  <a:srgbClr val="003366"/>
                </a:solidFill>
              </a:rPr>
              <a:t> </a:t>
            </a:r>
            <a:r>
              <a:rPr lang="en-AU" altLang="en-US" sz="2400" b="1">
                <a:solidFill>
                  <a:srgbClr val="003366"/>
                </a:solidFill>
              </a:rPr>
              <a:t>131 881</a:t>
            </a:r>
          </a:p>
          <a:p>
            <a:pPr eaLnBrk="1" hangingPunct="1"/>
            <a:endParaRPr lang="en-AU" altLang="en-US" b="1">
              <a:solidFill>
                <a:srgbClr val="003366"/>
              </a:solidFill>
            </a:endParaRPr>
          </a:p>
          <a:p>
            <a:pPr eaLnBrk="1" hangingPunct="1"/>
            <a:r>
              <a:rPr lang="en-AU" altLang="en-US" b="1">
                <a:solidFill>
                  <a:srgbClr val="003366"/>
                </a:solidFill>
              </a:rPr>
              <a:t>DIBP WA Office:		Ground Floor, Wellington Central</a:t>
            </a:r>
          </a:p>
          <a:p>
            <a:pPr eaLnBrk="1" hangingPunct="1"/>
            <a:r>
              <a:rPr lang="en-AU" altLang="en-US" b="1">
                <a:solidFill>
                  <a:srgbClr val="003366"/>
                </a:solidFill>
              </a:rPr>
              <a:t>				836 Wellington Street, PERTH</a:t>
            </a:r>
          </a:p>
          <a:p>
            <a:pPr eaLnBrk="1" hangingPunct="1"/>
            <a:r>
              <a:rPr lang="en-AU" altLang="en-US" b="1">
                <a:solidFill>
                  <a:srgbClr val="003366"/>
                </a:solidFill>
              </a:rPr>
              <a:t>				</a:t>
            </a:r>
          </a:p>
          <a:p>
            <a:pPr eaLnBrk="1" hangingPunct="1"/>
            <a:r>
              <a:rPr lang="en-AU" altLang="en-US" b="1">
                <a:solidFill>
                  <a:srgbClr val="003366"/>
                </a:solidFill>
              </a:rPr>
              <a:t>Opening Hours:		Monday – Friday	 (9am – 4pm) 	</a:t>
            </a:r>
          </a:p>
        </p:txBody>
      </p:sp>
      <p:sp>
        <p:nvSpPr>
          <p:cNvPr id="16387" name="Rectangle 3"/>
          <p:cNvSpPr>
            <a:spLocks noChangeArrowheads="1"/>
          </p:cNvSpPr>
          <p:nvPr/>
        </p:nvSpPr>
        <p:spPr bwMode="auto">
          <a:xfrm>
            <a:off x="2484438" y="1109663"/>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Contact Details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mtClean="0"/>
              <a:t>BEWARE OF SCAMS</a:t>
            </a:r>
          </a:p>
        </p:txBody>
      </p:sp>
      <p:sp>
        <p:nvSpPr>
          <p:cNvPr id="3" name="Content Placeholder 2"/>
          <p:cNvSpPr>
            <a:spLocks noGrp="1"/>
          </p:cNvSpPr>
          <p:nvPr>
            <p:ph idx="1"/>
          </p:nvPr>
        </p:nvSpPr>
        <p:spPr/>
        <p:txBody>
          <a:bodyPr/>
          <a:lstStyle/>
          <a:p>
            <a:pPr>
              <a:defRPr/>
            </a:pPr>
            <a:r>
              <a:rPr lang="en-AU" dirty="0" smtClean="0"/>
              <a:t>DIBP does not send texts or links via email for payment of money.  </a:t>
            </a:r>
          </a:p>
          <a:p>
            <a:pPr>
              <a:defRPr/>
            </a:pPr>
            <a:r>
              <a:rPr lang="en-AU" dirty="0" smtClean="0"/>
              <a:t>DIBP does not accept cash or credit card payments to officers in the field.</a:t>
            </a:r>
          </a:p>
          <a:p>
            <a:pPr>
              <a:defRPr/>
            </a:pPr>
            <a:r>
              <a:rPr lang="en-AU" dirty="0" smtClean="0"/>
              <a:t>What to look for</a:t>
            </a:r>
          </a:p>
          <a:p>
            <a:pPr marL="0" indent="0">
              <a:buFontTx/>
              <a:buNone/>
              <a:defRPr/>
            </a:pPr>
            <a:r>
              <a:rPr lang="en-AU" sz="2400" dirty="0" smtClean="0"/>
              <a:t> http://www.immi.gov.au/migration-fraud/email-internet-scams.htm</a:t>
            </a:r>
            <a:endParaRPr lang="en-A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Pj039883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133600"/>
            <a:ext cx="38893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2484438" y="1109663"/>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10115550"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2124075" y="1109663"/>
            <a:ext cx="7058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b="1">
                <a:solidFill>
                  <a:schemeClr val="bg1"/>
                </a:solidFill>
              </a:rPr>
              <a:t>Student Visas – Student Integrity unit</a:t>
            </a:r>
          </a:p>
        </p:txBody>
      </p:sp>
      <p:sp>
        <p:nvSpPr>
          <p:cNvPr id="3076" name="Rectangle 4"/>
          <p:cNvSpPr>
            <a:spLocks noChangeArrowheads="1"/>
          </p:cNvSpPr>
          <p:nvPr/>
        </p:nvSpPr>
        <p:spPr bwMode="auto">
          <a:xfrm>
            <a:off x="2484438" y="2327275"/>
            <a:ext cx="619125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AU" altLang="en-US" b="1">
              <a:solidFill>
                <a:schemeClr val="bg1"/>
              </a:solidFill>
            </a:endParaRPr>
          </a:p>
          <a:p>
            <a:pPr algn="r" eaLnBrk="1" hangingPunct="1"/>
            <a:r>
              <a:rPr lang="en-AU" altLang="en-US" sz="2800" b="1">
                <a:solidFill>
                  <a:schemeClr val="bg1"/>
                </a:solidFill>
              </a:rPr>
              <a:t>PART 1:</a:t>
            </a:r>
          </a:p>
          <a:p>
            <a:pPr algn="r" eaLnBrk="1" hangingPunct="1"/>
            <a:r>
              <a:rPr lang="en-AU" altLang="en-US" sz="2800" b="1">
                <a:solidFill>
                  <a:schemeClr val="bg1"/>
                </a:solidFill>
              </a:rPr>
              <a:t>Understanding your Visa Conditions</a:t>
            </a:r>
          </a:p>
          <a:p>
            <a:pPr algn="r" eaLnBrk="1" hangingPunct="1"/>
            <a:endParaRPr lang="en-AU" altLang="en-US" b="1">
              <a:solidFill>
                <a:schemeClr val="bg1"/>
              </a:solidFill>
            </a:endParaRPr>
          </a:p>
          <a:p>
            <a:pPr algn="r" eaLnBrk="1" hangingPunct="1"/>
            <a:endParaRPr lang="en-AU" altLang="en-US"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mtClean="0"/>
              <a:t>Only one message for today</a:t>
            </a:r>
            <a:endParaRPr lang="en-US" altLang="en-US" smtClean="0"/>
          </a:p>
        </p:txBody>
      </p:sp>
      <p:sp>
        <p:nvSpPr>
          <p:cNvPr id="4099"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mtClean="0"/>
              <a:t>What we want you to remember is:</a:t>
            </a:r>
          </a:p>
          <a:p>
            <a:pPr eaLnBrk="1" hangingPunct="1"/>
            <a:endParaRPr lang="en-AU" altLang="en-US" smtClean="0"/>
          </a:p>
          <a:p>
            <a:pPr algn="ctr" eaLnBrk="1" hangingPunct="1">
              <a:buFontTx/>
              <a:buNone/>
            </a:pPr>
            <a:r>
              <a:rPr lang="en-AU" altLang="en-US" sz="5400" smtClean="0"/>
              <a:t>Communicate</a:t>
            </a:r>
          </a:p>
          <a:p>
            <a:pPr algn="ctr" eaLnBrk="1" hangingPunct="1">
              <a:buFontTx/>
              <a:buNone/>
            </a:pPr>
            <a:endParaRPr lang="en-AU" altLang="en-US" sz="5400" smtClean="0"/>
          </a:p>
          <a:p>
            <a:pPr algn="ctr" eaLnBrk="1" hangingPunct="1">
              <a:buFontTx/>
              <a:buNone/>
            </a:pPr>
            <a:r>
              <a:rPr lang="en-AU" altLang="en-US" sz="4000" smtClean="0"/>
              <a:t>The earlier, the better</a:t>
            </a:r>
            <a:endParaRPr lang="en-US" altLang="en-US" sz="4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Don’t become a statistic</a:t>
            </a:r>
          </a:p>
        </p:txBody>
      </p:sp>
      <p:sp>
        <p:nvSpPr>
          <p:cNvPr id="512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eaLnBrk="1" hangingPunct="1"/>
            <a:r>
              <a:rPr lang="en-AU" altLang="en-US" smtClean="0"/>
              <a:t>During the year 2012 we cancelled almost 1000 student visas because of breaches of visa conditions.</a:t>
            </a:r>
          </a:p>
          <a:p>
            <a:pPr marL="609600" indent="-609600" eaLnBrk="1" hangingPunct="1">
              <a:buFontTx/>
              <a:buAutoNum type="arabicPeriod"/>
            </a:pPr>
            <a:endParaRPr lang="en-AU" altLang="en-US" smtClean="0"/>
          </a:p>
          <a:p>
            <a:pPr marL="609600" indent="-609600" eaLnBrk="1" hangingPunct="1"/>
            <a:r>
              <a:rPr lang="en-AU" altLang="en-US" smtClean="0"/>
              <a:t>An large number of those cancellations could have been avoided if only those students would have done that one thing: </a:t>
            </a:r>
            <a:r>
              <a:rPr lang="en-AU" altLang="en-US" b="1" smtClean="0"/>
              <a:t>Communicate</a:t>
            </a:r>
          </a:p>
          <a:p>
            <a:pPr marL="609600" indent="-609600" eaLnBrk="1" hangingPunct="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z="3200" b="1" smtClean="0"/>
              <a:t>Where do you find your visa conditions?</a:t>
            </a:r>
            <a:endParaRPr lang="en-US" altLang="en-US" sz="3200" b="1" smtClean="0"/>
          </a:p>
        </p:txBody>
      </p:sp>
      <p:sp>
        <p:nvSpPr>
          <p:cNvPr id="6147" name="Rectangle 3"/>
          <p:cNvSpPr>
            <a:spLocks noGrp="1" noChangeArrowheads="1"/>
          </p:cNvSpPr>
          <p:nvPr>
            <p:ph type="body" idx="1"/>
          </p:nvPr>
        </p:nvSpPr>
        <p:spPr bwMode="auto">
          <a:xfrm>
            <a:off x="457200" y="1628775"/>
            <a:ext cx="8229600" cy="4752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eaLnBrk="1" hangingPunct="1"/>
            <a:r>
              <a:rPr lang="en-AU" altLang="en-US" smtClean="0"/>
              <a:t>The visa grant letter you received listed all your visa conditions.</a:t>
            </a:r>
          </a:p>
          <a:p>
            <a:pPr marL="609600" indent="-609600" eaLnBrk="1" hangingPunct="1"/>
            <a:r>
              <a:rPr lang="en-AU" altLang="en-US" smtClean="0"/>
              <a:t>If you didn’t keep your letter, look at your passport visa label (if you have a label)</a:t>
            </a:r>
          </a:p>
          <a:p>
            <a:pPr marL="609600" indent="-609600" eaLnBrk="1" hangingPunct="1"/>
            <a:r>
              <a:rPr lang="en-AU" altLang="en-US" smtClean="0"/>
              <a:t>Go to DIBP website (www.immi.gov.au) and access VEVO.  </a:t>
            </a:r>
          </a:p>
          <a:p>
            <a:pPr marL="609600" indent="-609600" eaLnBrk="1" hangingPunct="1"/>
            <a:r>
              <a:rPr lang="en-AU" altLang="en-US" smtClean="0">
                <a:hlinkClick r:id="rId3"/>
              </a:rPr>
              <a:t>http://www.immi.gov.au/students/visa-conditions.htm</a:t>
            </a:r>
            <a:endParaRPr lang="en-AU" altLang="en-US" smtClean="0"/>
          </a:p>
          <a:p>
            <a:pPr marL="609600" indent="-609600" eaLnBrk="1" hangingPunct="1"/>
            <a:r>
              <a:rPr lang="en-AU" altLang="en-US" smtClean="0"/>
              <a:t>It’s that simple.</a:t>
            </a: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z="3600" b="1" smtClean="0"/>
              <a:t>DIBP website - VEVO</a:t>
            </a:r>
            <a:endParaRPr lang="en-US" altLang="en-US" sz="3600" b="1" smtClean="0"/>
          </a:p>
        </p:txBody>
      </p:sp>
      <p:graphicFrame>
        <p:nvGraphicFramePr>
          <p:cNvPr id="7171" name="Object 8"/>
          <p:cNvGraphicFramePr>
            <a:graphicFrameLocks noGrp="1" noChangeAspect="1"/>
          </p:cNvGraphicFramePr>
          <p:nvPr>
            <p:ph idx="1"/>
          </p:nvPr>
        </p:nvGraphicFramePr>
        <p:xfrm>
          <a:off x="1042988" y="1052513"/>
          <a:ext cx="7632700" cy="5256212"/>
        </p:xfrm>
        <a:graphic>
          <a:graphicData uri="http://schemas.openxmlformats.org/presentationml/2006/ole">
            <mc:AlternateContent xmlns:mc="http://schemas.openxmlformats.org/markup-compatibility/2006">
              <mc:Choice xmlns:v="urn:schemas-microsoft-com:vml" Requires="v">
                <p:oleObj spid="_x0000_s7173" name="Photo Editor Photo" r:id="rId3" imgW="6466667" imgH="5219048" progId="MSPhotoEd.3">
                  <p:embed/>
                </p:oleObj>
              </mc:Choice>
              <mc:Fallback>
                <p:oleObj name="Photo Editor Photo" r:id="rId3" imgW="6466667" imgH="5219048" progId="MSPhotoEd.3">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052513"/>
                        <a:ext cx="76327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86" name="Oval 10"/>
          <p:cNvSpPr>
            <a:spLocks noChangeArrowheads="1"/>
          </p:cNvSpPr>
          <p:nvPr/>
        </p:nvSpPr>
        <p:spPr bwMode="auto">
          <a:xfrm>
            <a:off x="6300788" y="4941888"/>
            <a:ext cx="2447925" cy="503237"/>
          </a:xfrm>
          <a:prstGeom prst="ellipse">
            <a:avLst/>
          </a:prstGeom>
          <a:noFill/>
          <a:ln w="57150">
            <a:solidFill>
              <a:srgbClr val="66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4000" fill="hold" grpId="0" nodeType="withEffect">
                                  <p:stCondLst>
                                    <p:cond delay="0"/>
                                  </p:stCondLst>
                                  <p:childTnLst>
                                    <p:animEffect transition="out" filter="fade">
                                      <p:cBhvr>
                                        <p:cTn id="6" dur="1000" tmFilter="0, 0; .2, .5; .8, .5; 1, 0"/>
                                        <p:tgtEl>
                                          <p:spTgt spid="126986"/>
                                        </p:tgtEl>
                                      </p:cBhvr>
                                    </p:animEffect>
                                    <p:animScale>
                                      <p:cBhvr>
                                        <p:cTn id="7" dur="500" autoRev="1" fill="hold"/>
                                        <p:tgtEl>
                                          <p:spTgt spid="1269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z="3200" b="1" smtClean="0"/>
              <a:t>Passport visa label</a:t>
            </a:r>
            <a:endParaRPr lang="en-US" altLang="en-US" sz="3200" b="1" smtClean="0"/>
          </a:p>
        </p:txBody>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en-US" smtClean="0"/>
          </a:p>
        </p:txBody>
      </p:sp>
      <p:pic>
        <p:nvPicPr>
          <p:cNvPr id="8196" name="Picture 4" descr="sec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982663"/>
            <a:ext cx="84613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Oval 5"/>
          <p:cNvSpPr>
            <a:spLocks noChangeArrowheads="1"/>
          </p:cNvSpPr>
          <p:nvPr/>
        </p:nvSpPr>
        <p:spPr bwMode="auto">
          <a:xfrm>
            <a:off x="3635375" y="1989138"/>
            <a:ext cx="4537075" cy="2016125"/>
          </a:xfrm>
          <a:prstGeom prst="ellipse">
            <a:avLst/>
          </a:prstGeom>
          <a:noFill/>
          <a:ln w="57150">
            <a:solidFill>
              <a:srgbClr val="66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4000" fill="hold" grpId="0" nodeType="withEffect">
                                  <p:stCondLst>
                                    <p:cond delay="0"/>
                                  </p:stCondLst>
                                  <p:childTnLst>
                                    <p:animEffect transition="out" filter="fade">
                                      <p:cBhvr>
                                        <p:cTn id="6" dur="1000" tmFilter="0, 0; .2, .5; .8, .5; 1, 0"/>
                                        <p:tgtEl>
                                          <p:spTgt spid="125957"/>
                                        </p:tgtEl>
                                      </p:cBhvr>
                                    </p:animEffect>
                                    <p:animScale>
                                      <p:cBhvr>
                                        <p:cTn id="7" dur="500" autoRev="1" fill="hold"/>
                                        <p:tgtEl>
                                          <p:spTgt spid="1259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00113" y="1052513"/>
            <a:ext cx="7978775"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sz="3200" b="1" smtClean="0">
                <a:solidFill>
                  <a:srgbClr val="FFFFCC"/>
                </a:solidFill>
              </a:rPr>
              <a:t>Student Visa Conditions – </a:t>
            </a:r>
            <a:r>
              <a:rPr lang="en-AU" altLang="en-US" sz="3200" b="1" u="sng" smtClean="0">
                <a:solidFill>
                  <a:srgbClr val="FFFFCC"/>
                </a:solidFill>
              </a:rPr>
              <a:t>must</a:t>
            </a:r>
            <a:r>
              <a:rPr lang="en-AU" altLang="en-US" sz="3200" b="1" smtClean="0">
                <a:solidFill>
                  <a:srgbClr val="FFFFCC"/>
                </a:solidFill>
              </a:rPr>
              <a:t> comply</a:t>
            </a:r>
          </a:p>
        </p:txBody>
      </p:sp>
      <p:sp>
        <p:nvSpPr>
          <p:cNvPr id="9219" name="Rectangle 3"/>
          <p:cNvSpPr>
            <a:spLocks noGrp="1" noChangeArrowheads="1"/>
          </p:cNvSpPr>
          <p:nvPr>
            <p:ph type="body" idx="1"/>
          </p:nvPr>
        </p:nvSpPr>
        <p:spPr bwMode="auto">
          <a:xfrm>
            <a:off x="539750" y="1844675"/>
            <a:ext cx="8353425" cy="4668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AU" altLang="en-US" sz="1000" smtClean="0"/>
              <a:t> </a:t>
            </a:r>
          </a:p>
          <a:p>
            <a:pPr eaLnBrk="1" hangingPunct="1">
              <a:lnSpc>
                <a:spcPct val="80000"/>
              </a:lnSpc>
              <a:buFontTx/>
              <a:buNone/>
            </a:pPr>
            <a:r>
              <a:rPr lang="en-AU" altLang="en-US" sz="1800" b="1" smtClean="0">
                <a:solidFill>
                  <a:srgbClr val="F62502"/>
                </a:solidFill>
              </a:rPr>
              <a:t>8105	</a:t>
            </a:r>
            <a:r>
              <a:rPr lang="en-AU" altLang="en-US" sz="1800" smtClean="0"/>
              <a:t>Cannot work more than 40 hours per fortnight while course is in session</a:t>
            </a:r>
          </a:p>
          <a:p>
            <a:pPr eaLnBrk="1" hangingPunct="1">
              <a:lnSpc>
                <a:spcPct val="80000"/>
              </a:lnSpc>
              <a:buFontTx/>
              <a:buNone/>
            </a:pPr>
            <a:endParaRPr lang="en-AU" altLang="en-US" sz="1800" smtClean="0"/>
          </a:p>
          <a:p>
            <a:pPr eaLnBrk="1" hangingPunct="1">
              <a:lnSpc>
                <a:spcPct val="80000"/>
              </a:lnSpc>
              <a:buFontTx/>
              <a:buNone/>
            </a:pPr>
            <a:endParaRPr lang="en-AU" altLang="en-US" sz="1800" smtClean="0"/>
          </a:p>
          <a:p>
            <a:pPr eaLnBrk="1" hangingPunct="1">
              <a:lnSpc>
                <a:spcPct val="80000"/>
              </a:lnSpc>
              <a:buFontTx/>
              <a:buNone/>
            </a:pPr>
            <a:r>
              <a:rPr lang="en-AU" altLang="en-US" sz="1800" b="1" smtClean="0">
                <a:solidFill>
                  <a:srgbClr val="F62502"/>
                </a:solidFill>
              </a:rPr>
              <a:t>8202	</a:t>
            </a:r>
            <a:r>
              <a:rPr lang="en-AU" altLang="en-US" sz="1800" smtClean="0"/>
              <a:t>Must maintain enrolment in registered course / Maintain 	satisfactory course progress and Maintain satisfactory 	attendance</a:t>
            </a:r>
          </a:p>
          <a:p>
            <a:pPr eaLnBrk="1" hangingPunct="1">
              <a:lnSpc>
                <a:spcPct val="80000"/>
              </a:lnSpc>
              <a:buFontTx/>
              <a:buNone/>
            </a:pPr>
            <a:endParaRPr lang="en-AU" altLang="en-US" sz="1800" smtClean="0"/>
          </a:p>
          <a:p>
            <a:pPr eaLnBrk="1" hangingPunct="1">
              <a:lnSpc>
                <a:spcPct val="80000"/>
              </a:lnSpc>
              <a:buFontTx/>
              <a:buNone/>
            </a:pPr>
            <a:endParaRPr lang="en-AU" altLang="en-US" sz="1800" b="1" smtClean="0">
              <a:solidFill>
                <a:srgbClr val="F62502"/>
              </a:solidFill>
            </a:endParaRPr>
          </a:p>
          <a:p>
            <a:pPr eaLnBrk="1" hangingPunct="1">
              <a:lnSpc>
                <a:spcPct val="80000"/>
              </a:lnSpc>
              <a:buFontTx/>
              <a:buNone/>
            </a:pPr>
            <a:r>
              <a:rPr lang="en-AU" altLang="en-US" sz="1800" b="1" smtClean="0">
                <a:solidFill>
                  <a:srgbClr val="F62502"/>
                </a:solidFill>
              </a:rPr>
              <a:t>8516	</a:t>
            </a:r>
            <a:r>
              <a:rPr lang="en-AU" altLang="en-US" sz="1800" smtClean="0"/>
              <a:t>Continue to satisfy the requirements of the grant of the student 	visa (ie.      	main course of study matches your student visa; you still have financial 	capacity)</a:t>
            </a:r>
          </a:p>
          <a:p>
            <a:pPr eaLnBrk="1" hangingPunct="1">
              <a:lnSpc>
                <a:spcPct val="80000"/>
              </a:lnSpc>
              <a:buFontTx/>
              <a:buNone/>
            </a:pPr>
            <a:endParaRPr lang="en-AU" altLang="en-US" sz="1800" smtClean="0"/>
          </a:p>
          <a:p>
            <a:pPr eaLnBrk="1" hangingPunct="1">
              <a:lnSpc>
                <a:spcPct val="80000"/>
              </a:lnSpc>
              <a:buFontTx/>
              <a:buNone/>
            </a:pPr>
            <a:endParaRPr lang="en-AU" altLang="en-US" sz="1800" b="1" smtClean="0">
              <a:solidFill>
                <a:srgbClr val="F62502"/>
              </a:solidFill>
            </a:endParaRPr>
          </a:p>
          <a:p>
            <a:pPr eaLnBrk="1" hangingPunct="1">
              <a:lnSpc>
                <a:spcPct val="80000"/>
              </a:lnSpc>
              <a:buFontTx/>
              <a:buNone/>
            </a:pPr>
            <a:r>
              <a:rPr lang="en-AU" altLang="en-US" sz="1800" b="1" smtClean="0">
                <a:solidFill>
                  <a:srgbClr val="F62502"/>
                </a:solidFill>
              </a:rPr>
              <a:t>8533</a:t>
            </a:r>
            <a:r>
              <a:rPr lang="en-AU" altLang="en-US" sz="1800" b="1" smtClean="0"/>
              <a:t>	</a:t>
            </a:r>
            <a:r>
              <a:rPr lang="en-AU" altLang="en-US" sz="1800" smtClean="0"/>
              <a:t>Notify education provider of change of address in Australia –within 7       	days</a:t>
            </a:r>
          </a:p>
          <a:p>
            <a:pPr eaLnBrk="1" hangingPunct="1">
              <a:lnSpc>
                <a:spcPct val="80000"/>
              </a:lnSpc>
              <a:buFontTx/>
              <a:buNone/>
            </a:pPr>
            <a:endParaRPr lang="en-AU" altLang="en-US" sz="1800" b="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411413" y="981075"/>
            <a:ext cx="5915025" cy="576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5400" smtClean="0">
                <a:solidFill>
                  <a:schemeClr val="bg1"/>
                </a:solidFill>
              </a:rPr>
              <a:t>The Triple A</a:t>
            </a:r>
            <a:endParaRPr lang="en-AU" altLang="en-US" sz="5400" smtClean="0">
              <a:solidFill>
                <a:schemeClr val="bg1"/>
              </a:solidFill>
            </a:endParaRPr>
          </a:p>
        </p:txBody>
      </p:sp>
      <p:sp>
        <p:nvSpPr>
          <p:cNvPr id="10243" name="Rectangle 3"/>
          <p:cNvSpPr>
            <a:spLocks noGrp="1" noChangeArrowheads="1"/>
          </p:cNvSpPr>
          <p:nvPr>
            <p:ph type="body" idx="1"/>
          </p:nvPr>
        </p:nvSpPr>
        <p:spPr bwMode="auto">
          <a:xfrm>
            <a:off x="468313" y="1916113"/>
            <a:ext cx="8229600" cy="4238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1895475" indent="801688" eaLnBrk="1" hangingPunct="1"/>
            <a:endParaRPr lang="en-US" altLang="en-US" sz="2800" smtClean="0"/>
          </a:p>
          <a:p>
            <a:pPr marL="1895475" indent="801688" eaLnBrk="1" hangingPunct="1"/>
            <a:r>
              <a:rPr lang="en-US" altLang="en-US" sz="4800" smtClean="0">
                <a:solidFill>
                  <a:srgbClr val="003366"/>
                </a:solidFill>
              </a:rPr>
              <a:t>Attend</a:t>
            </a:r>
          </a:p>
          <a:p>
            <a:pPr marL="1895475" indent="801688" eaLnBrk="1" hangingPunct="1"/>
            <a:r>
              <a:rPr lang="en-US" altLang="en-US" sz="4800" smtClean="0">
                <a:solidFill>
                  <a:srgbClr val="003366"/>
                </a:solidFill>
              </a:rPr>
              <a:t>Achieve</a:t>
            </a:r>
          </a:p>
          <a:p>
            <a:pPr marL="1895475" indent="801688" eaLnBrk="1" hangingPunct="1"/>
            <a:r>
              <a:rPr lang="en-US" altLang="en-US" sz="4800" smtClean="0">
                <a:solidFill>
                  <a:srgbClr val="003366"/>
                </a:solidFill>
              </a:rPr>
              <a:t>Advise</a:t>
            </a:r>
            <a:endParaRPr lang="en-AU" altLang="en-US" sz="4800" smtClean="0">
              <a:solidFill>
                <a:srgbClr val="0033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C Presentation">
  <a:themeElements>
    <a:clrScheme name="DIAC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A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C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C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C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C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C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C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C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C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C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C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C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C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DIAC Presentation</Template>
  <TotalTime>4014</TotalTime>
  <Words>2178</Words>
  <Application>Microsoft Office PowerPoint</Application>
  <PresentationFormat>On-screen Show (4:3)</PresentationFormat>
  <Paragraphs>223</Paragraphs>
  <Slides>17</Slides>
  <Notes>14</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0" baseType="lpstr">
      <vt:lpstr>Arial</vt:lpstr>
      <vt:lpstr>DIAC Presentation</vt:lpstr>
      <vt:lpstr>Microsoft Photo Editor 3.0 Photo</vt:lpstr>
      <vt:lpstr>PowerPoint Presentation</vt:lpstr>
      <vt:lpstr>PowerPoint Presentation</vt:lpstr>
      <vt:lpstr>Only one message for today</vt:lpstr>
      <vt:lpstr>Don’t become a statistic</vt:lpstr>
      <vt:lpstr>Where do you find your visa conditions?</vt:lpstr>
      <vt:lpstr>DIBP website - VEVO</vt:lpstr>
      <vt:lpstr>Passport visa label</vt:lpstr>
      <vt:lpstr>Student Visa Conditions – must comply</vt:lpstr>
      <vt:lpstr>The Triple A</vt:lpstr>
      <vt:lpstr>PowerPoint Presentation</vt:lpstr>
      <vt:lpstr>I just arrived, why should I need a new visa?</vt:lpstr>
      <vt:lpstr>PowerPoint Presentation</vt:lpstr>
      <vt:lpstr>How to Apply</vt:lpstr>
      <vt:lpstr>PowerPoint Presentation</vt:lpstr>
      <vt:lpstr>PowerPoint Presentation</vt:lpstr>
      <vt:lpstr>BEWARE OF SCAMS</vt:lpstr>
      <vt:lpstr>PowerPoint Presentation</vt:lpstr>
    </vt:vector>
  </TitlesOfParts>
  <Company>DIAC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prrbco</dc:creator>
  <cp:lastModifiedBy>Kelly LETHBRIDGE</cp:lastModifiedBy>
  <cp:revision>93</cp:revision>
  <dcterms:created xsi:type="dcterms:W3CDTF">2009-05-27T00:54:40Z</dcterms:created>
  <dcterms:modified xsi:type="dcterms:W3CDTF">2013-11-26T03:52:14Z</dcterms:modified>
</cp:coreProperties>
</file>